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1" r:id="rId2"/>
    <p:sldId id="408" r:id="rId3"/>
    <p:sldId id="402" r:id="rId4"/>
    <p:sldId id="409" r:id="rId5"/>
    <p:sldId id="378" r:id="rId6"/>
    <p:sldId id="417" r:id="rId7"/>
    <p:sldId id="418" r:id="rId8"/>
    <p:sldId id="415" r:id="rId9"/>
    <p:sldId id="419" r:id="rId10"/>
    <p:sldId id="410" r:id="rId11"/>
    <p:sldId id="421" r:id="rId12"/>
    <p:sldId id="354"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FF99"/>
    <a:srgbClr val="006666"/>
    <a:srgbClr val="FFFFFF"/>
    <a:srgbClr val="626262"/>
    <a:srgbClr val="4DA7B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308" autoAdjust="0"/>
    <p:restoredTop sz="97791" autoAdjust="0"/>
  </p:normalViewPr>
  <p:slideViewPr>
    <p:cSldViewPr>
      <p:cViewPr>
        <p:scale>
          <a:sx n="60" d="100"/>
          <a:sy n="60" d="100"/>
        </p:scale>
        <p:origin x="-1728" y="-240"/>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5A5A64-514A-486B-8937-2296A3EECC41}" type="datetimeFigureOut">
              <a:rPr lang="en-US" smtClean="0"/>
              <a:t>5/24/2016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D868F1E-90CE-4DD3-A044-A3EF98A741EE}" type="slidenum">
              <a:rPr lang="en-US" smtClean="0"/>
              <a:t>‹#›</a:t>
            </a:fld>
            <a:endParaRPr lang="en-US"/>
          </a:p>
        </p:txBody>
      </p:sp>
    </p:spTree>
    <p:extLst>
      <p:ext uri="{BB962C8B-B14F-4D97-AF65-F5344CB8AC3E}">
        <p14:creationId xmlns:p14="http://schemas.microsoft.com/office/powerpoint/2010/main" val="59672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868F1E-90CE-4DD3-A044-A3EF98A741EE}" type="slidenum">
              <a:rPr lang="en-US" smtClean="0"/>
              <a:t>1</a:t>
            </a:fld>
            <a:endParaRPr lang="en-US" dirty="0"/>
          </a:p>
        </p:txBody>
      </p:sp>
    </p:spTree>
    <p:extLst>
      <p:ext uri="{BB962C8B-B14F-4D97-AF65-F5344CB8AC3E}">
        <p14:creationId xmlns:p14="http://schemas.microsoft.com/office/powerpoint/2010/main" val="336696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Wetlands are found from the mountain to the coast. They include:</a:t>
            </a:r>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Inland Wetlands</a:t>
            </a:r>
            <a:r>
              <a:rPr lang="en-GB" sz="1200" kern="1200" dirty="0" smtClean="0">
                <a:solidFill>
                  <a:schemeClr val="tx1"/>
                </a:solidFill>
                <a:effectLst/>
                <a:latin typeface="+mn-lt"/>
                <a:ea typeface="+mn-ea"/>
                <a:cs typeface="+mn-cs"/>
              </a:rPr>
              <a:t>: Glaciers, lakes, marshes, rivers, streams, aquifers;</a:t>
            </a:r>
          </a:p>
          <a:p>
            <a:pPr lvl="0"/>
            <a:r>
              <a:rPr lang="en-GB" sz="1200" i="1" kern="1200" dirty="0" smtClean="0">
                <a:solidFill>
                  <a:schemeClr val="tx1"/>
                </a:solidFill>
                <a:effectLst/>
                <a:latin typeface="+mn-lt"/>
                <a:ea typeface="+mn-ea"/>
                <a:cs typeface="+mn-cs"/>
              </a:rPr>
              <a:t>Coastal Wetlands</a:t>
            </a:r>
            <a:r>
              <a:rPr lang="en-GB" sz="1200" kern="1200" dirty="0" smtClean="0">
                <a:solidFill>
                  <a:schemeClr val="tx1"/>
                </a:solidFill>
                <a:effectLst/>
                <a:latin typeface="+mn-lt"/>
                <a:ea typeface="+mn-ea"/>
                <a:cs typeface="+mn-cs"/>
              </a:rPr>
              <a:t>: Mangroves, tidal flats, sea grass beds, coral reefs;</a:t>
            </a:r>
          </a:p>
          <a:p>
            <a:pPr lvl="0"/>
            <a:r>
              <a:rPr lang="en-GB" sz="1200" i="1" kern="1200" dirty="0" smtClean="0">
                <a:solidFill>
                  <a:schemeClr val="tx1"/>
                </a:solidFill>
                <a:effectLst/>
                <a:latin typeface="+mn-lt"/>
                <a:ea typeface="+mn-ea"/>
                <a:cs typeface="+mn-cs"/>
              </a:rPr>
              <a:t>Human-made wetlands</a:t>
            </a:r>
            <a:r>
              <a:rPr lang="en-GB" sz="1200" kern="1200" dirty="0" smtClean="0">
                <a:solidFill>
                  <a:schemeClr val="tx1"/>
                </a:solidFill>
                <a:effectLst/>
                <a:latin typeface="+mn-lt"/>
                <a:ea typeface="+mn-ea"/>
                <a:cs typeface="+mn-cs"/>
              </a:rPr>
              <a:t>: Rice fields, fish ponds, reservoirs, ditches and canals.</a:t>
            </a:r>
            <a:endParaRPr lang="en-GB"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Wetlands provide people and the environment with a range of important ecosystem services:</a:t>
            </a:r>
          </a:p>
          <a:p>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Provisioning</a:t>
            </a:r>
            <a:r>
              <a:rPr lang="en-GB" sz="1200" kern="1200" dirty="0" smtClean="0">
                <a:solidFill>
                  <a:schemeClr val="tx1"/>
                </a:solidFill>
                <a:effectLst/>
                <a:latin typeface="+mn-lt"/>
                <a:ea typeface="+mn-ea"/>
                <a:cs typeface="+mn-cs"/>
              </a:rPr>
              <a:t>: Wetlands provide food, freshwater, fibre, fuel, medicines, genetic material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a:t>
            </a:r>
          </a:p>
          <a:p>
            <a:pPr lvl="0"/>
            <a:r>
              <a:rPr lang="en-GB" sz="1200" i="1" kern="1200" dirty="0" smtClean="0">
                <a:solidFill>
                  <a:schemeClr val="tx1"/>
                </a:solidFill>
                <a:effectLst/>
                <a:latin typeface="+mn-lt"/>
                <a:ea typeface="+mn-ea"/>
                <a:cs typeface="+mn-cs"/>
              </a:rPr>
              <a:t>Supporting</a:t>
            </a:r>
            <a:r>
              <a:rPr lang="en-GB" sz="1200" kern="1200" dirty="0" smtClean="0">
                <a:solidFill>
                  <a:schemeClr val="tx1"/>
                </a:solidFill>
                <a:effectLst/>
                <a:latin typeface="+mn-lt"/>
                <a:ea typeface="+mn-ea"/>
                <a:cs typeface="+mn-cs"/>
              </a:rPr>
              <a:t>: Wetlands support biodiversity, soil formation, nutrient cycling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a:t>
            </a:r>
          </a:p>
          <a:p>
            <a:pPr lvl="0"/>
            <a:r>
              <a:rPr lang="en-GB" sz="1200" i="1" kern="1200" dirty="0" smtClean="0">
                <a:solidFill>
                  <a:schemeClr val="tx1"/>
                </a:solidFill>
                <a:effectLst/>
                <a:latin typeface="+mn-lt"/>
                <a:ea typeface="+mn-ea"/>
                <a:cs typeface="+mn-cs"/>
              </a:rPr>
              <a:t>Regulating</a:t>
            </a:r>
            <a:r>
              <a:rPr lang="en-GB" sz="1200" kern="1200" dirty="0" smtClean="0">
                <a:solidFill>
                  <a:schemeClr val="tx1"/>
                </a:solidFill>
                <a:effectLst/>
                <a:latin typeface="+mn-lt"/>
                <a:ea typeface="+mn-ea"/>
                <a:cs typeface="+mn-cs"/>
              </a:rPr>
              <a:t>: Wetlands play an important role in climate change mitigation and adaptation, nutrient removal;</a:t>
            </a:r>
          </a:p>
          <a:p>
            <a:pPr lvl="0"/>
            <a:r>
              <a:rPr lang="en-GB" sz="1200" i="1" kern="1200" dirty="0" smtClean="0">
                <a:solidFill>
                  <a:schemeClr val="tx1"/>
                </a:solidFill>
                <a:effectLst/>
                <a:latin typeface="+mn-lt"/>
                <a:ea typeface="+mn-ea"/>
                <a:cs typeface="+mn-cs"/>
              </a:rPr>
              <a:t>Culture</a:t>
            </a:r>
            <a:r>
              <a:rPr lang="en-GB" sz="1200" kern="1200" dirty="0" smtClean="0">
                <a:solidFill>
                  <a:schemeClr val="tx1"/>
                </a:solidFill>
                <a:effectLst/>
                <a:latin typeface="+mn-lt"/>
                <a:ea typeface="+mn-ea"/>
                <a:cs typeface="+mn-cs"/>
              </a:rPr>
              <a:t>: Wetlands often have special importance for heritage, spiritual and artistic inspiration, recreation, education etc.</a:t>
            </a:r>
          </a:p>
        </p:txBody>
      </p:sp>
      <p:sp>
        <p:nvSpPr>
          <p:cNvPr id="4" name="Slide Number Placeholder 3"/>
          <p:cNvSpPr>
            <a:spLocks noGrp="1"/>
          </p:cNvSpPr>
          <p:nvPr>
            <p:ph type="sldNum" sz="quarter" idx="10"/>
          </p:nvPr>
        </p:nvSpPr>
        <p:spPr/>
        <p:txBody>
          <a:bodyPr/>
          <a:lstStyle/>
          <a:p>
            <a:fld id="{0D868F1E-90CE-4DD3-A044-A3EF98A741EE}" type="slidenum">
              <a:rPr lang="en-US" smtClean="0"/>
              <a:t>3</a:t>
            </a:fld>
            <a:endParaRPr lang="en-US"/>
          </a:p>
        </p:txBody>
      </p:sp>
    </p:spTree>
    <p:extLst>
      <p:ext uri="{BB962C8B-B14F-4D97-AF65-F5344CB8AC3E}">
        <p14:creationId xmlns:p14="http://schemas.microsoft.com/office/powerpoint/2010/main" val="213098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Growing recognition of the importance of wetland conservation:</a:t>
            </a:r>
          </a:p>
          <a:p>
            <a:pPr lvl="0"/>
            <a:r>
              <a:rPr lang="en-GB" sz="1200" i="1" kern="1200" dirty="0" smtClean="0">
                <a:solidFill>
                  <a:schemeClr val="tx1"/>
                </a:solidFill>
                <a:effectLst/>
                <a:latin typeface="+mn-lt"/>
                <a:ea typeface="+mn-ea"/>
                <a:cs typeface="+mn-cs"/>
              </a:rPr>
              <a:t>Aichi Biodiversity Targets</a:t>
            </a:r>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Target 14 states that by 2020, ecosystems that provide essential services, including services related to water, and contribute to health, livelihoods and well-being, are restored and safeguarded …</a:t>
            </a:r>
          </a:p>
          <a:p>
            <a:pPr lvl="0"/>
            <a:r>
              <a:rPr lang="en-GB" sz="1200" i="1" kern="1200" dirty="0" smtClean="0">
                <a:solidFill>
                  <a:schemeClr val="tx1"/>
                </a:solidFill>
                <a:effectLst/>
                <a:latin typeface="+mn-lt"/>
                <a:ea typeface="+mn-ea"/>
                <a:cs typeface="+mn-cs"/>
              </a:rPr>
              <a:t>Sustainable Development Goals: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6.5 By 2030, implement integrated water resources management at all levels, including through transboundary cooperation as appropriate;</a:t>
            </a:r>
          </a:p>
          <a:p>
            <a:pPr lvl="0"/>
            <a:r>
              <a:rPr lang="en-GB" sz="1200" kern="1200" dirty="0" smtClean="0">
                <a:solidFill>
                  <a:schemeClr val="tx1"/>
                </a:solidFill>
                <a:effectLst/>
                <a:latin typeface="+mn-lt"/>
                <a:ea typeface="+mn-ea"/>
                <a:cs typeface="+mn-cs"/>
              </a:rPr>
              <a:t>15.1 By 2020, ensure the conservation, restoration and sustainable use of terrestrial and inland freshwater ecosystems and their services… in line with obligations under international agreements;</a:t>
            </a:r>
          </a:p>
          <a:p>
            <a:pPr lvl="0"/>
            <a:r>
              <a:rPr lang="en-GB" sz="1200" i="1" kern="1200" dirty="0" smtClean="0">
                <a:solidFill>
                  <a:schemeClr val="tx1"/>
                </a:solidFill>
                <a:effectLst/>
                <a:latin typeface="+mn-lt"/>
                <a:ea typeface="+mn-ea"/>
                <a:cs typeface="+mn-cs"/>
              </a:rPr>
              <a:t>Sendai Framework for Disaster Risk Reduction 2015-2030: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Priority 3: 30 (g) Promote the mainstreaming of disaster risk assessment, mapping … into rural development planning and management of, inter alia, mountains, rivers, coastal flood plain areas, drylands, wetlands and all other areas prone to droughts and flooding...and preserving ecosystem functions that help reduce risks.</a:t>
            </a:r>
          </a:p>
          <a:p>
            <a:endParaRPr lang="en-GB" dirty="0"/>
          </a:p>
        </p:txBody>
      </p:sp>
      <p:sp>
        <p:nvSpPr>
          <p:cNvPr id="4" name="Slide Number Placeholder 3"/>
          <p:cNvSpPr>
            <a:spLocks noGrp="1"/>
          </p:cNvSpPr>
          <p:nvPr>
            <p:ph type="sldNum" sz="quarter" idx="10"/>
          </p:nvPr>
        </p:nvSpPr>
        <p:spPr/>
        <p:txBody>
          <a:bodyPr/>
          <a:lstStyle/>
          <a:p>
            <a:fld id="{0D868F1E-90CE-4DD3-A044-A3EF98A741EE}" type="slidenum">
              <a:rPr lang="en-US" smtClean="0"/>
              <a:t>4</a:t>
            </a:fld>
            <a:endParaRPr lang="en-US"/>
          </a:p>
        </p:txBody>
      </p:sp>
    </p:spTree>
    <p:extLst>
      <p:ext uri="{BB962C8B-B14F-4D97-AF65-F5344CB8AC3E}">
        <p14:creationId xmlns:p14="http://schemas.microsoft.com/office/powerpoint/2010/main" val="141929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Contracting Parties to the Ramsar Convention commit themselves to implementing the “3-pillars” of the Convention. These are to:</a:t>
            </a:r>
          </a:p>
          <a:p>
            <a:pPr lvl="0"/>
            <a:r>
              <a:rPr lang="en-GB" sz="1200" kern="1200" dirty="0" smtClean="0">
                <a:solidFill>
                  <a:schemeClr val="tx1"/>
                </a:solidFill>
                <a:effectLst/>
                <a:latin typeface="+mn-lt"/>
                <a:ea typeface="+mn-ea"/>
                <a:cs typeface="+mn-cs"/>
              </a:rPr>
              <a:t>a) Ensure the sustainable use of wetlands and their resources to benefit humankind, e.g. through developing and keeping update a national wetland inventory, have legislation that are compatible with the conservation and wise use of wetlands, and conduct wetland communication, education and awareness activities;</a:t>
            </a:r>
          </a:p>
          <a:p>
            <a:pPr lvl="0"/>
            <a:r>
              <a:rPr lang="en-GB" sz="1200" kern="1200" dirty="0" smtClean="0">
                <a:solidFill>
                  <a:schemeClr val="tx1"/>
                </a:solidFill>
                <a:effectLst/>
                <a:latin typeface="+mn-lt"/>
                <a:ea typeface="+mn-ea"/>
                <a:cs typeface="+mn-cs"/>
              </a:rPr>
              <a:t>b) Identify and designate their priority wetlands as Wetlands of International Importance (Ramsar Sites), and to ensure their conservation and wise use. Currently, there are &lt; 2,234 Ramsar Sites worldwide;</a:t>
            </a:r>
          </a:p>
          <a:p>
            <a:pPr lvl="0"/>
            <a:r>
              <a:rPr lang="en-GB" sz="1200" kern="1200" dirty="0" smtClean="0">
                <a:solidFill>
                  <a:schemeClr val="tx1"/>
                </a:solidFill>
                <a:effectLst/>
                <a:latin typeface="+mn-lt"/>
                <a:ea typeface="+mn-ea"/>
                <a:cs typeface="+mn-cs"/>
              </a:rPr>
              <a:t>c) Cooperate nationally and internationally for shared wetlands and their resources, e.g. migratory species.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68F1E-90CE-4DD3-A044-A3EF98A741EE}" type="slidenum">
              <a:rPr lang="en-US" smtClean="0"/>
              <a:t>5</a:t>
            </a:fld>
            <a:endParaRPr lang="en-US"/>
          </a:p>
        </p:txBody>
      </p:sp>
    </p:spTree>
    <p:extLst>
      <p:ext uri="{BB962C8B-B14F-4D97-AF65-F5344CB8AC3E}">
        <p14:creationId xmlns:p14="http://schemas.microsoft.com/office/powerpoint/2010/main" val="314850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Activities of the Ramsar Convention in Central Asia:</a:t>
            </a:r>
          </a:p>
          <a:p>
            <a:r>
              <a:rPr lang="en-GB" sz="1200" i="1" kern="1200" dirty="0" smtClean="0">
                <a:solidFill>
                  <a:schemeClr val="tx1"/>
                </a:solidFill>
                <a:effectLst/>
                <a:latin typeface="+mn-lt"/>
                <a:ea typeface="+mn-ea"/>
                <a:cs typeface="+mn-cs"/>
              </a:rPr>
              <a:t>Meetings: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Supporting attendance at Conference of Parties to the Ramsar Convention in 2008 (COP10), 2012 (COP11) and 2015 (COP12);</a:t>
            </a:r>
          </a:p>
          <a:p>
            <a:pPr lvl="0"/>
            <a:r>
              <a:rPr lang="en-GB" sz="1200" kern="1200" dirty="0" smtClean="0">
                <a:solidFill>
                  <a:schemeClr val="tx1"/>
                </a:solidFill>
                <a:effectLst/>
                <a:latin typeface="+mn-lt"/>
                <a:ea typeface="+mn-ea"/>
                <a:cs typeface="+mn-cs"/>
              </a:rPr>
              <a:t>Supporting attendance at Asia Regional Meetings in 2008 (Bangkok, Thailand), 2011 (Jakarta, Indonesia), 2014 (Bishkek, Kyrgyz Republic);</a:t>
            </a:r>
          </a:p>
          <a:p>
            <a:pPr lvl="0"/>
            <a:r>
              <a:rPr lang="en-GB" sz="1200" kern="1200" dirty="0" smtClean="0">
                <a:solidFill>
                  <a:schemeClr val="tx1"/>
                </a:solidFill>
                <a:effectLst/>
                <a:latin typeface="+mn-lt"/>
                <a:ea typeface="+mn-ea"/>
                <a:cs typeface="+mn-cs"/>
              </a:rPr>
              <a:t>National workshops: Bishkek (2012); </a:t>
            </a:r>
          </a:p>
          <a:p>
            <a:r>
              <a:rPr lang="en-GB" sz="1200" i="1" kern="1200" dirty="0" smtClean="0">
                <a:solidFill>
                  <a:schemeClr val="tx1"/>
                </a:solidFill>
                <a:effectLst/>
                <a:latin typeface="+mn-lt"/>
                <a:ea typeface="+mn-ea"/>
                <a:cs typeface="+mn-cs"/>
              </a:rPr>
              <a:t>Projects and publications: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2003: Ecological assessment, develop management guideline and support listing of Son-</a:t>
            </a:r>
            <a:r>
              <a:rPr lang="en-GB" sz="1200" kern="1200" dirty="0" err="1" smtClean="0">
                <a:solidFill>
                  <a:schemeClr val="tx1"/>
                </a:solidFill>
                <a:effectLst/>
                <a:latin typeface="+mn-lt"/>
                <a:ea typeface="+mn-ea"/>
                <a:cs typeface="+mn-cs"/>
              </a:rPr>
              <a:t>Kol</a:t>
            </a:r>
            <a:r>
              <a:rPr lang="en-GB" sz="1200" kern="1200" dirty="0" smtClean="0">
                <a:solidFill>
                  <a:schemeClr val="tx1"/>
                </a:solidFill>
                <a:effectLst/>
                <a:latin typeface="+mn-lt"/>
                <a:ea typeface="+mn-ea"/>
                <a:cs typeface="+mn-cs"/>
              </a:rPr>
              <a:t> Lake and </a:t>
            </a:r>
            <a:r>
              <a:rPr lang="en-GB" sz="1200" kern="1200" dirty="0" err="1" smtClean="0">
                <a:solidFill>
                  <a:schemeClr val="tx1"/>
                </a:solidFill>
                <a:effectLst/>
                <a:latin typeface="+mn-lt"/>
                <a:ea typeface="+mn-ea"/>
                <a:cs typeface="+mn-cs"/>
              </a:rPr>
              <a:t>Chatyr</a:t>
            </a:r>
            <a:r>
              <a:rPr lang="en-GB" sz="1200" kern="1200" dirty="0" smtClean="0">
                <a:solidFill>
                  <a:schemeClr val="tx1"/>
                </a:solidFill>
                <a:effectLst/>
                <a:latin typeface="+mn-lt"/>
                <a:ea typeface="+mn-ea"/>
                <a:cs typeface="+mn-cs"/>
              </a:rPr>
              <a:t> Kul (Kyrgyz Republic) as Ramsar Sites;</a:t>
            </a:r>
          </a:p>
          <a:p>
            <a:pPr lvl="0"/>
            <a:r>
              <a:rPr lang="en-GB" sz="1200" kern="1200" dirty="0" smtClean="0">
                <a:solidFill>
                  <a:schemeClr val="tx1"/>
                </a:solidFill>
                <a:effectLst/>
                <a:latin typeface="+mn-lt"/>
                <a:ea typeface="+mn-ea"/>
                <a:cs typeface="+mn-cs"/>
              </a:rPr>
              <a:t>2005: Preparing the basis for Kazakhstan to accede to the Ramsar Convention on Wetlands;</a:t>
            </a:r>
          </a:p>
          <a:p>
            <a:pPr lvl="0"/>
            <a:r>
              <a:rPr lang="en-GB" sz="1200" kern="1200" dirty="0" smtClean="0">
                <a:solidFill>
                  <a:schemeClr val="tx1"/>
                </a:solidFill>
                <a:effectLst/>
                <a:latin typeface="+mn-lt"/>
                <a:ea typeface="+mn-ea"/>
                <a:cs typeface="+mn-cs"/>
              </a:rPr>
              <a:t>2006: Development of National Wetland Conservation Strategy of the Kyrgyz Republic;</a:t>
            </a:r>
          </a:p>
          <a:p>
            <a:pPr lvl="0"/>
            <a:r>
              <a:rPr lang="en-GB" sz="1200" kern="1200" dirty="0" smtClean="0">
                <a:solidFill>
                  <a:schemeClr val="tx1"/>
                </a:solidFill>
                <a:effectLst/>
                <a:latin typeface="+mn-lt"/>
                <a:ea typeface="+mn-ea"/>
                <a:cs typeface="+mn-cs"/>
              </a:rPr>
              <a:t>2012: Production of a Russian language ‘Guide to the Ramsar Convention on Wetlands in Central Asia’;</a:t>
            </a:r>
          </a:p>
          <a:p>
            <a:pPr lvl="0"/>
            <a:r>
              <a:rPr lang="en-GB" sz="1200" kern="1200" dirty="0" smtClean="0">
                <a:solidFill>
                  <a:schemeClr val="tx1"/>
                </a:solidFill>
                <a:effectLst/>
                <a:latin typeface="+mn-lt"/>
                <a:ea typeface="+mn-ea"/>
                <a:cs typeface="+mn-cs"/>
              </a:rPr>
              <a:t>2009-2016: Translation of various publications and documents of the Ramsar Convention into Russian.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68F1E-90CE-4DD3-A044-A3EF98A741EE}" type="slidenum">
              <a:rPr lang="en-US" smtClean="0"/>
              <a:t>7</a:t>
            </a:fld>
            <a:endParaRPr lang="en-US"/>
          </a:p>
        </p:txBody>
      </p:sp>
    </p:spTree>
    <p:extLst>
      <p:ext uri="{BB962C8B-B14F-4D97-AF65-F5344CB8AC3E}">
        <p14:creationId xmlns:p14="http://schemas.microsoft.com/office/powerpoint/2010/main" val="230362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third pillar of implementation is international cooperation for shared wetlands and their biodiversity.</a:t>
            </a:r>
          </a:p>
          <a:p>
            <a:r>
              <a:rPr lang="en-GB" dirty="0" smtClean="0"/>
              <a:t>The Convention has a mechanism called ‘Ramsar regional initiatives’ for Parties to cooperate</a:t>
            </a:r>
            <a:r>
              <a:rPr lang="en-GB" baseline="0" dirty="0" smtClean="0"/>
              <a:t> on regional issues regarding wetlands. In Asia, existing regional initiatives include:</a:t>
            </a:r>
          </a:p>
          <a:p>
            <a:pPr marL="171450" indent="-171450">
              <a:buFont typeface="Arial" charset="0"/>
              <a:buChar char="•"/>
            </a:pPr>
            <a:r>
              <a:rPr lang="en-GB" baseline="0" dirty="0" smtClean="0"/>
              <a:t>East Asian-Australasian Flyway Partnership (EAAFP): for the conservation of the migratory </a:t>
            </a:r>
            <a:r>
              <a:rPr lang="en-GB" baseline="0" dirty="0" err="1" smtClean="0"/>
              <a:t>waterbirds</a:t>
            </a:r>
            <a:r>
              <a:rPr lang="en-GB" baseline="0" dirty="0" smtClean="0"/>
              <a:t> in this flyway as well as the habitats they depend upon;</a:t>
            </a:r>
          </a:p>
          <a:p>
            <a:pPr marL="171450" indent="-171450">
              <a:buFont typeface="Arial" charset="0"/>
              <a:buChar char="•"/>
            </a:pPr>
            <a:r>
              <a:rPr lang="en-GB" baseline="0" dirty="0" smtClean="0"/>
              <a:t>Ramsar Regional Centre – East Asia: organize wetland training courses and workshop</a:t>
            </a:r>
            <a:endParaRPr lang="en-GB" baseline="0" dirty="0"/>
          </a:p>
          <a:p>
            <a:pPr marL="0" indent="0">
              <a:buFont typeface="Arial" charset="0"/>
              <a:buNone/>
            </a:pPr>
            <a:r>
              <a:rPr lang="en-GB" baseline="0" dirty="0" smtClean="0"/>
              <a:t>Proposed new regional initiatives include those for Central Asia, South Asia and the Indo-Burma region.</a:t>
            </a:r>
          </a:p>
          <a:p>
            <a:pPr marL="0" indent="0">
              <a:buFont typeface="Arial" charset="0"/>
              <a:buNone/>
            </a:pPr>
            <a:endParaRPr lang="en-GB" baseline="0" dirty="0" smtClean="0"/>
          </a:p>
        </p:txBody>
      </p:sp>
      <p:sp>
        <p:nvSpPr>
          <p:cNvPr id="4" name="Slide Number Placeholder 3"/>
          <p:cNvSpPr>
            <a:spLocks noGrp="1"/>
          </p:cNvSpPr>
          <p:nvPr>
            <p:ph type="sldNum" sz="quarter" idx="10"/>
          </p:nvPr>
        </p:nvSpPr>
        <p:spPr/>
        <p:txBody>
          <a:bodyPr/>
          <a:lstStyle/>
          <a:p>
            <a:fld id="{0D868F1E-90CE-4DD3-A044-A3EF98A741EE}" type="slidenum">
              <a:rPr lang="en-US" smtClean="0"/>
              <a:t>8</a:t>
            </a:fld>
            <a:endParaRPr lang="en-US" dirty="0"/>
          </a:p>
        </p:txBody>
      </p:sp>
    </p:spTree>
    <p:extLst>
      <p:ext uri="{BB962C8B-B14F-4D97-AF65-F5344CB8AC3E}">
        <p14:creationId xmlns:p14="http://schemas.microsoft.com/office/powerpoint/2010/main" val="334452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Proposed objectives of the Initiative:</a:t>
            </a:r>
          </a:p>
          <a:p>
            <a:pPr lvl="0"/>
            <a:r>
              <a:rPr lang="en-GB" sz="1200" kern="1200" dirty="0" smtClean="0">
                <a:solidFill>
                  <a:schemeClr val="tx1"/>
                </a:solidFill>
                <a:effectLst/>
                <a:latin typeface="+mn-lt"/>
                <a:ea typeface="+mn-ea"/>
                <a:cs typeface="+mn-cs"/>
              </a:rPr>
              <a:t>Improve communication and coordination </a:t>
            </a:r>
            <a:r>
              <a:rPr lang="en-US" sz="1200" kern="1200" dirty="0" smtClean="0">
                <a:solidFill>
                  <a:schemeClr val="tx1"/>
                </a:solidFill>
                <a:effectLst/>
                <a:latin typeface="+mn-lt"/>
                <a:ea typeface="+mn-ea"/>
                <a:cs typeface="+mn-cs"/>
              </a:rPr>
              <a:t>between the Central Asian countries as well as between the countries and the Ramsar Secretariat;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 funding proposals, provide technical support and strengthen cooperation for national and regional activities on the conservation and wise use of wetlands (e.g. carry out regional wetland inventories);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Capacity building and training for decision makers on the conservation and wise use of wetlands;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Raise awareness and knowledge of the general public on the importance of wetland ecosystems.</a:t>
            </a:r>
            <a:endParaRPr lang="en-GB" sz="1200" kern="1200" dirty="0" smtClean="0">
              <a:solidFill>
                <a:schemeClr val="tx1"/>
              </a:solidFill>
              <a:effectLst/>
              <a:latin typeface="+mn-lt"/>
              <a:ea typeface="+mn-ea"/>
              <a:cs typeface="+mn-cs"/>
            </a:endParaRPr>
          </a:p>
          <a:p>
            <a:pPr algn="l" eaLnBrk="1" hangingPunct="1"/>
            <a:endParaRPr lang="en-GB" altLang="en-US" sz="1000" b="0" dirty="0">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E7B4BE4-A0C3-454A-8894-4593E43EB284}" type="slidenum">
              <a:rPr lang="en-GB" smtClean="0"/>
              <a:pPr fontAlgn="base">
                <a:spcBef>
                  <a:spcPct val="0"/>
                </a:spcBef>
                <a:spcAft>
                  <a:spcPct val="0"/>
                </a:spcAft>
                <a:defRPr/>
              </a:pPr>
              <a:t>10</a:t>
            </a:fld>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endParaRPr lang="en-GB" altLang="en-US" sz="1000" b="0" dirty="0">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E7B4BE4-A0C3-454A-8894-4593E43EB284}" type="slidenum">
              <a:rPr lang="en-GB" smtClean="0"/>
              <a:pPr fontAlgn="base">
                <a:spcBef>
                  <a:spcPct val="0"/>
                </a:spcBef>
                <a:spcAft>
                  <a:spcPct val="0"/>
                </a:spcAft>
                <a:defRPr/>
              </a:pPr>
              <a:t>11</a:t>
            </a:fld>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Master" Target="../slideMasters/slideMaster1.xml"/><Relationship Id="rId5" Type="http://schemas.openxmlformats.org/officeDocument/2006/relationships/image" Target="../media/image41.jpeg"/><Relationship Id="rId4" Type="http://schemas.openxmlformats.org/officeDocument/2006/relationships/image" Target="../media/image40.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45.jpeg"/><Relationship Id="rId4" Type="http://schemas.openxmlformats.org/officeDocument/2006/relationships/image" Target="../media/image4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Master" Target="../slideMasters/slideMaster1.xml"/><Relationship Id="rId5" Type="http://schemas.openxmlformats.org/officeDocument/2006/relationships/image" Target="../media/image49.jpeg"/><Relationship Id="rId4" Type="http://schemas.openxmlformats.org/officeDocument/2006/relationships/image" Target="../media/image48.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2.jpeg"/><Relationship Id="rId5" Type="http://schemas.openxmlformats.org/officeDocument/2006/relationships/image" Target="../media/image5.jpeg"/><Relationship Id="rId4" Type="http://schemas.openxmlformats.org/officeDocument/2006/relationships/image" Target="../media/image5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33.jpg"/><Relationship Id="rId4" Type="http://schemas.openxmlformats.org/officeDocument/2006/relationships/image" Target="../media/image3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Master" Target="../slideMasters/slideMaster1.xml"/><Relationship Id="rId5" Type="http://schemas.openxmlformats.org/officeDocument/2006/relationships/image" Target="../media/image37.jpeg"/><Relationship Id="rId4" Type="http://schemas.openxmlformats.org/officeDocument/2006/relationships/image" Target="../media/image36.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wetlands genl intr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3855" y="5100049"/>
            <a:ext cx="2180442" cy="1391142"/>
          </a:xfrm>
          <a:prstGeom prst="rect">
            <a:avLst/>
          </a:prstGeom>
        </p:spPr>
      </p:pic>
      <p:sp>
        <p:nvSpPr>
          <p:cNvPr id="2" name="Title 1"/>
          <p:cNvSpPr>
            <a:spLocks noGrp="1"/>
          </p:cNvSpPr>
          <p:nvPr>
            <p:ph type="ctrTitle"/>
          </p:nvPr>
        </p:nvSpPr>
        <p:spPr>
          <a:xfrm>
            <a:off x="683568" y="1838267"/>
            <a:ext cx="7776864" cy="1010543"/>
          </a:xfrm>
        </p:spPr>
        <p:txBody>
          <a:bodyPr>
            <a:normAutofit/>
          </a:bodyPr>
          <a:lstStyle>
            <a:lvl1pPr>
              <a:defRPr sz="3600" b="1" baseline="0"/>
            </a:lvl1pPr>
          </a:lstStyle>
          <a:p>
            <a:endParaRPr lang="en-GB" dirty="0"/>
          </a:p>
        </p:txBody>
      </p:sp>
      <p:sp>
        <p:nvSpPr>
          <p:cNvPr id="3" name="Subtitle 2"/>
          <p:cNvSpPr>
            <a:spLocks noGrp="1"/>
          </p:cNvSpPr>
          <p:nvPr>
            <p:ph type="subTitle" idx="1"/>
          </p:nvPr>
        </p:nvSpPr>
        <p:spPr>
          <a:xfrm>
            <a:off x="683568" y="2996952"/>
            <a:ext cx="7776864" cy="1224136"/>
          </a:xfrm>
        </p:spPr>
        <p:txBody>
          <a:bodyPr>
            <a:normAutofit/>
          </a:bodyPr>
          <a:lstStyle>
            <a:lvl1pPr marL="0" indent="0" algn="l">
              <a:buNone/>
              <a:defRPr sz="2400" baseline="0">
                <a:solidFill>
                  <a:srgbClr val="6262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pic>
        <p:nvPicPr>
          <p:cNvPr id="9" name="Picture 4" descr="D:\Vince\Documents\Ramsar\1 WWD\5 WWD photos\140115 WWD Powerpoint images\220 pixel height finished\Nile Delta 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6828" y="5091665"/>
            <a:ext cx="3296613" cy="13995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983760" y="5085184"/>
            <a:ext cx="2160240" cy="1406007"/>
          </a:xfrm>
          <a:prstGeom prst="rect">
            <a:avLst/>
          </a:prstGeom>
        </p:spPr>
      </p:pic>
      <p:pic>
        <p:nvPicPr>
          <p:cNvPr id="13" name="Picture 8" descr="D:\Vince\Documents\Ramsar\1 WWD\5 WWD photos\140115 WWD Powerpoint images\220 pixel height finished\Flamingo_Porbandar_Gujarat_India Square.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71392" y="5091665"/>
            <a:ext cx="1610872" cy="1399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5091665"/>
            <a:ext cx="1871192" cy="1391142"/>
          </a:xfrm>
          <a:prstGeom prst="rect">
            <a:avLst/>
          </a:prstGeom>
        </p:spPr>
      </p:pic>
    </p:spTree>
    <p:extLst>
      <p:ext uri="{BB962C8B-B14F-4D97-AF65-F5344CB8AC3E}">
        <p14:creationId xmlns:p14="http://schemas.microsoft.com/office/powerpoint/2010/main" val="5153788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tland loss">
    <p:spTree>
      <p:nvGrpSpPr>
        <p:cNvPr id="1" name=""/>
        <p:cNvGrpSpPr/>
        <p:nvPr/>
      </p:nvGrpSpPr>
      <p:grpSpPr>
        <a:xfrm>
          <a:off x="0" y="0"/>
          <a:ext cx="0" cy="0"/>
          <a:chOff x="0" y="0"/>
          <a:chExt cx="0" cy="0"/>
        </a:xfrm>
      </p:grpSpPr>
      <p:pic>
        <p:nvPicPr>
          <p:cNvPr id="15" name="Picture 5" descr="D:\Vince\Documents\Ramsar\1 WWD\5 WWD photos\140115 WWD Powerpoint images\220 pixel height finished\SalatheTobias_View_on_Vacaresti_urban_wetland_Romania 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3568" y="5085184"/>
            <a:ext cx="4934567" cy="14150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720266"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10" name="Picture 3" descr="D:\Vince\Documents\Ramsar\1 WWD\5 WWD photos\140115 WWD Powerpoint images\220 pixel height finished\Large_ water channel_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08724" y="5085183"/>
            <a:ext cx="2159000" cy="14150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Vince\Documents\Ramsar\1 WWD\5 WWD photos\140115 WWD Powerpoint images\220 pixel height finished\Large_duck 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085184"/>
            <a:ext cx="2337260" cy="14158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308304" y="5085183"/>
            <a:ext cx="1835696" cy="1415033"/>
          </a:xfrm>
          <a:prstGeom prst="rect">
            <a:avLst/>
          </a:prstGeom>
        </p:spPr>
      </p:pic>
    </p:spTree>
    <p:extLst>
      <p:ext uri="{BB962C8B-B14F-4D97-AF65-F5344CB8AC3E}">
        <p14:creationId xmlns:p14="http://schemas.microsoft.com/office/powerpoint/2010/main" val="871424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amsar Convention">
    <p:spTree>
      <p:nvGrpSpPr>
        <p:cNvPr id="1" name=""/>
        <p:cNvGrpSpPr/>
        <p:nvPr/>
      </p:nvGrpSpPr>
      <p:grpSpPr>
        <a:xfrm>
          <a:off x="0" y="0"/>
          <a:ext cx="0" cy="0"/>
          <a:chOff x="0" y="0"/>
          <a:chExt cx="0" cy="0"/>
        </a:xfrm>
      </p:grpSpPr>
      <p:pic>
        <p:nvPicPr>
          <p:cNvPr id="11" name="Picture 2" descr="D:\Vince\Documents\Ramsar\1 WWD\5 WWD photos\140115 WWD Powerpoint images\220 pixel height finished\IUCN HQ 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5085188"/>
            <a:ext cx="4608512" cy="1406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720266"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861678" y="5085537"/>
            <a:ext cx="2110182" cy="1406788"/>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0" y="5085539"/>
            <a:ext cx="2098949" cy="1406790"/>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979712" y="5085539"/>
            <a:ext cx="1881966" cy="1406786"/>
          </a:xfrm>
          <a:prstGeom prst="rect">
            <a:avLst/>
          </a:prstGeom>
        </p:spPr>
      </p:pic>
    </p:spTree>
    <p:extLst>
      <p:ext uri="{BB962C8B-B14F-4D97-AF65-F5344CB8AC3E}">
        <p14:creationId xmlns:p14="http://schemas.microsoft.com/office/powerpoint/2010/main" val="27243884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can I do?">
    <p:spTree>
      <p:nvGrpSpPr>
        <p:cNvPr id="1" name=""/>
        <p:cNvGrpSpPr/>
        <p:nvPr/>
      </p:nvGrpSpPr>
      <p:grpSpPr>
        <a:xfrm>
          <a:off x="0" y="0"/>
          <a:ext cx="0" cy="0"/>
          <a:chOff x="0" y="0"/>
          <a:chExt cx="0" cy="0"/>
        </a:xfrm>
      </p:grpSpPr>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720266"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11" name="Picture 5" descr="D:\Vince\Documents\Ramsar\1 WWD\5 WWD photos\140115 WWD Powerpoint images\220 pixel height finished\DionysisMamasis_Amvrakikos_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8213" y="5094683"/>
            <a:ext cx="3441700" cy="14127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Vince\Documents\Ramsar\1 WWD\5 WWD photos\140115 WWD Powerpoint images\220 pixel height finished\Outreach 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28" y="5094683"/>
            <a:ext cx="2964851" cy="1412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588224" y="5094683"/>
            <a:ext cx="2555776" cy="1412775"/>
          </a:xfrm>
          <a:prstGeom prst="rect">
            <a:avLst/>
          </a:prstGeom>
        </p:spPr>
      </p:pic>
      <p:pic>
        <p:nvPicPr>
          <p:cNvPr id="15" name="Picture 6" descr="D:\Vince\Documents\Ramsar\1 WWD\5 WWD photos\140115 WWD Powerpoint images\220 pixel height finished\Teacher1a S.jp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2483768" y="5094682"/>
            <a:ext cx="2016224" cy="141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725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orld Wetlands Day">
    <p:spTree>
      <p:nvGrpSpPr>
        <p:cNvPr id="1" name=""/>
        <p:cNvGrpSpPr/>
        <p:nvPr/>
      </p:nvGrpSpPr>
      <p:grpSpPr>
        <a:xfrm>
          <a:off x="0" y="0"/>
          <a:ext cx="0" cy="0"/>
          <a:chOff x="0" y="0"/>
          <a:chExt cx="0" cy="0"/>
        </a:xfrm>
      </p:grpSpPr>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720266"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9" name="Picture 4" descr="D:\Vince\Documents\Ramsar\1 WWD\5 WWD photos\140115 WWD Powerpoint images\220 pixel height finished\Nile Delta 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7576" y="5106139"/>
            <a:ext cx="3296613" cy="14192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Vince\Documents\Ramsar\1 WWD\5 WWD photos\140115 WWD Powerpoint images\220 pixel height finished\Young_boat21520153X_LowRes.jp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0" y="5106139"/>
            <a:ext cx="2169186" cy="14127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Vince\Documents\Ramsar\1 WWD\5 WWD photos\140115 WWD Powerpoint images\220 pixel height finished\Photo contest 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9952" y="5106138"/>
            <a:ext cx="1701496" cy="14127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D:\Vince\Documents\Ramsar\1 WWD\5 WWD photos\140115 WWD Powerpoint images\220 pixel height finished\Flamingo_Porbandar_Gujarat_India Square.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841448" y="5106138"/>
            <a:ext cx="1610872" cy="14192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Vince\Documents\Ramsar\1 WWD\5 WWD photos\140115 WWD Powerpoint images\220 pixel height finished\RedAfrican S.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382424" y="5106139"/>
            <a:ext cx="1761576" cy="141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236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icture band - 1 column">
    <p:spTree>
      <p:nvGrpSpPr>
        <p:cNvPr id="1" name=""/>
        <p:cNvGrpSpPr/>
        <p:nvPr/>
      </p:nvGrpSpPr>
      <p:grpSpPr>
        <a:xfrm>
          <a:off x="0" y="0"/>
          <a:ext cx="0" cy="0"/>
          <a:chOff x="0" y="0"/>
          <a:chExt cx="0" cy="0"/>
        </a:xfrm>
      </p:grpSpPr>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720266" cy="460851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spTree>
    <p:extLst>
      <p:ext uri="{BB962C8B-B14F-4D97-AF65-F5344CB8AC3E}">
        <p14:creationId xmlns:p14="http://schemas.microsoft.com/office/powerpoint/2010/main" val="33447301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icture band - 2 columns">
    <p:spTree>
      <p:nvGrpSpPr>
        <p:cNvPr id="1" name=""/>
        <p:cNvGrpSpPr/>
        <p:nvPr/>
      </p:nvGrpSpPr>
      <p:grpSpPr>
        <a:xfrm>
          <a:off x="0" y="0"/>
          <a:ext cx="0" cy="0"/>
          <a:chOff x="0" y="0"/>
          <a:chExt cx="0" cy="0"/>
        </a:xfrm>
      </p:grpSpPr>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3759826" cy="460851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sp>
        <p:nvSpPr>
          <p:cNvPr id="6" name="Content Placeholder 2"/>
          <p:cNvSpPr>
            <a:spLocks noGrp="1"/>
          </p:cNvSpPr>
          <p:nvPr>
            <p:ph sz="half" idx="10"/>
          </p:nvPr>
        </p:nvSpPr>
        <p:spPr>
          <a:xfrm>
            <a:off x="4628598" y="1484784"/>
            <a:ext cx="3759826" cy="460851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009170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10000"/>
                  </a:schemeClr>
                </a:solidFill>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6699DF-D728-404E-BA46-E730CCF5ABD4}" type="slidenum">
              <a:rPr lang="en-GB" smtClean="0"/>
              <a:pPr/>
              <a:t>‹#›</a:t>
            </a:fld>
            <a:endParaRPr lang="en-GB" dirty="0"/>
          </a:p>
        </p:txBody>
      </p:sp>
      <p:sp>
        <p:nvSpPr>
          <p:cNvPr id="3" name="Content Placeholder 2"/>
          <p:cNvSpPr>
            <a:spLocks noGrp="1"/>
          </p:cNvSpPr>
          <p:nvPr>
            <p:ph idx="1"/>
          </p:nvPr>
        </p:nvSpPr>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1914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tlands general intro">
    <p:spTree>
      <p:nvGrpSpPr>
        <p:cNvPr id="1" name=""/>
        <p:cNvGrpSpPr/>
        <p:nvPr/>
      </p:nvGrpSpPr>
      <p:grpSpPr>
        <a:xfrm>
          <a:off x="0" y="0"/>
          <a:ext cx="0" cy="0"/>
          <a:chOff x="0" y="0"/>
          <a:chExt cx="0" cy="0"/>
        </a:xfrm>
      </p:grpSpPr>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3855" y="5100049"/>
            <a:ext cx="2180442" cy="1391142"/>
          </a:xfrm>
          <a:prstGeom prst="rect">
            <a:avLst/>
          </a:prstGeom>
        </p:spPr>
      </p:pic>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720266"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28" name="Picture 4" descr="D:\Vince\Documents\Ramsar\1 WWD\5 WWD photos\140115 WWD Powerpoint images\220 pixel height finished\Nile Delta 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6828" y="5091665"/>
            <a:ext cx="3296613" cy="139952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983760" y="5085184"/>
            <a:ext cx="2160240" cy="1406007"/>
          </a:xfrm>
          <a:prstGeom prst="rect">
            <a:avLst/>
          </a:prstGeom>
        </p:spPr>
      </p:pic>
      <p:pic>
        <p:nvPicPr>
          <p:cNvPr id="31" name="Picture 8" descr="D:\Vince\Documents\Ramsar\1 WWD\5 WWD photos\140115 WWD Powerpoint images\220 pixel height finished\Flamingo_Porbandar_Gujarat_India Square.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71392" y="5091665"/>
            <a:ext cx="1610872" cy="13995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5091665"/>
            <a:ext cx="1871192" cy="1391142"/>
          </a:xfrm>
          <a:prstGeom prst="rect">
            <a:avLst/>
          </a:prstGeom>
        </p:spPr>
      </p:pic>
    </p:spTree>
    <p:extLst>
      <p:ext uri="{BB962C8B-B14F-4D97-AF65-F5344CB8AC3E}">
        <p14:creationId xmlns:p14="http://schemas.microsoft.com/office/powerpoint/2010/main" val="1222035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tland types">
    <p:spTree>
      <p:nvGrpSpPr>
        <p:cNvPr id="1" name=""/>
        <p:cNvGrpSpPr/>
        <p:nvPr/>
      </p:nvGrpSpPr>
      <p:grpSpPr>
        <a:xfrm>
          <a:off x="0" y="0"/>
          <a:ext cx="0" cy="0"/>
          <a:chOff x="0" y="0"/>
          <a:chExt cx="0" cy="0"/>
        </a:xfrm>
      </p:grpSpPr>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720266"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23" name="Picture 3" descr="D:\Vince\Documents\Ramsar\1 WWD\5 WWD photos\140115 WWD Powerpoint images\220 pixel height finished\Nair_Salt_Lake_south_India 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59832" y="5085182"/>
            <a:ext cx="3090487" cy="14101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D:\Vince\Documents\Ramsar\1 WWD\5 WWD photos\140115 WWD Powerpoint images\220 pixel height finished\Argentina_RS S - Spli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085185"/>
            <a:ext cx="1714500" cy="14101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D:\Vince\Documents\Ramsar\1 WWD\5 WWD photos\140115 WWD Powerpoint images\220 pixel height finished\Rongelap_Beach_Resort_Marshall_Islands 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7476" y="5085184"/>
            <a:ext cx="1866524" cy="1410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691680" y="5085185"/>
            <a:ext cx="2088232" cy="1410162"/>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48064" y="5085180"/>
            <a:ext cx="2292071" cy="1410165"/>
          </a:xfrm>
          <a:prstGeom prst="rect">
            <a:avLst/>
          </a:prstGeom>
        </p:spPr>
      </p:pic>
    </p:spTree>
    <p:extLst>
      <p:ext uri="{BB962C8B-B14F-4D97-AF65-F5344CB8AC3E}">
        <p14:creationId xmlns:p14="http://schemas.microsoft.com/office/powerpoint/2010/main" val="40202152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esh water">
    <p:spTree>
      <p:nvGrpSpPr>
        <p:cNvPr id="1" name=""/>
        <p:cNvGrpSpPr/>
        <p:nvPr/>
      </p:nvGrpSpPr>
      <p:grpSpPr>
        <a:xfrm>
          <a:off x="0" y="0"/>
          <a:ext cx="0" cy="0"/>
          <a:chOff x="0" y="0"/>
          <a:chExt cx="0" cy="0"/>
        </a:xfrm>
      </p:grpSpPr>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632848"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10" name="Picture 3" descr="D:\Vince\Documents\Ramsar\1 WWD\5 WWD photos\140115 WWD Powerpoint images\220 pixel height finished\TaylorD_Lily_pool_river_Okavango_Delta_System_RS_Botswan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42" y="5078710"/>
            <a:ext cx="3203848" cy="14317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D:\Vince\Documents\Ramsar\1 WWD\5 WWD photos\140115 WWD Powerpoint images\220 pixel height finished\VargasL_Laguna_de_Hule_Heredia..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68691" y="5078710"/>
            <a:ext cx="2911821" cy="14382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Vince\Documents\Ramsar\1 WWD\5 WWD photos\140115 WWD Powerpoint images\220 pixel height finished\Humedal_Térraba_Sierpe 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39752" y="5078710"/>
            <a:ext cx="3017609" cy="14382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Vince\Documents\Ramsar\1 WWD\5 WWD photos\140115 WWD Powerpoint images\220 pixel height finished\Red African_Letterbox S.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99992" y="5078710"/>
            <a:ext cx="2483768" cy="143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572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ed humanity">
    <p:spTree>
      <p:nvGrpSpPr>
        <p:cNvPr id="1" name=""/>
        <p:cNvGrpSpPr/>
        <p:nvPr/>
      </p:nvGrpSpPr>
      <p:grpSpPr>
        <a:xfrm>
          <a:off x="0" y="0"/>
          <a:ext cx="0" cy="0"/>
          <a:chOff x="0" y="0"/>
          <a:chExt cx="0" cy="0"/>
        </a:xfrm>
      </p:grpSpPr>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720266"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10" name="Picture 2" descr="D:\Vince\Documents\Ramsar\1 WWD\5 WWD photos\140115 WWD Powerpoint images\220 pixel height finished\Freshwater_Fish_Wular_lak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82804" y="5089032"/>
            <a:ext cx="2661196" cy="1416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Vince\Documents\Ramsar\1 WWD\5 WWD photos\140115 WWD Powerpoint images\220 pixel height finished\iStock_Rice field LowRe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1" y="5081336"/>
            <a:ext cx="2729227" cy="1424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555776" y="5081337"/>
            <a:ext cx="2520280" cy="1424585"/>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084168" y="5089032"/>
            <a:ext cx="1474774" cy="1416890"/>
          </a:xfrm>
          <a:prstGeom prst="rect">
            <a:avLst/>
          </a:prstGeom>
        </p:spPr>
      </p:pic>
      <p:pic>
        <p:nvPicPr>
          <p:cNvPr id="16" name="Picture 5" descr="D:\Vince\Documents\Ramsar\1 WWD\5 WWD photos\140115 WWD Powerpoint images\220 pixel height finished\India_Loktak_RS_MD Meitei photo 2 fish S.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76056" y="5081338"/>
            <a:ext cx="1045444" cy="142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997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diversity">
    <p:spTree>
      <p:nvGrpSpPr>
        <p:cNvPr id="1" name=""/>
        <p:cNvGrpSpPr/>
        <p:nvPr/>
      </p:nvGrpSpPr>
      <p:grpSpPr>
        <a:xfrm>
          <a:off x="0" y="0"/>
          <a:ext cx="0" cy="0"/>
          <a:chOff x="0" y="0"/>
          <a:chExt cx="0" cy="0"/>
        </a:xfrm>
      </p:grpSpPr>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720266"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16" name="Picture 4" descr="D:\Vince\Documents\Ramsar\1 WWD\5 WWD photos\140115 WWD Powerpoint images\220 pixel height finished\GregShchepanek_Green_Frog_Dundee_Quebec_Lac_Sain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8304" y="5085182"/>
            <a:ext cx="1835696" cy="14317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32680" y="5085184"/>
            <a:ext cx="1605039" cy="1431775"/>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0" y="5085181"/>
            <a:ext cx="2170034" cy="1431775"/>
          </a:xfrm>
          <a:prstGeom prst="rect">
            <a:avLst/>
          </a:prstGeom>
        </p:spPr>
      </p:pic>
      <p:pic>
        <p:nvPicPr>
          <p:cNvPr id="10" name="Picture 6" descr="D:\Vince\Documents\Ramsar\1 WWD\5 WWD photos\140115 WWD Powerpoint images\220 pixel height finished\SarahRousseaux_Lotus_flower_Kakadu_National_Park_RS_Australia.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47664" y="5085181"/>
            <a:ext cx="2625031" cy="14317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779912" y="5085184"/>
            <a:ext cx="2407757" cy="1431773"/>
          </a:xfrm>
          <a:prstGeom prst="rect">
            <a:avLst/>
          </a:prstGeom>
        </p:spPr>
      </p:pic>
    </p:spTree>
    <p:extLst>
      <p:ext uri="{BB962C8B-B14F-4D97-AF65-F5344CB8AC3E}">
        <p14:creationId xmlns:p14="http://schemas.microsoft.com/office/powerpoint/2010/main" val="19898981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ock absorbers">
    <p:spTree>
      <p:nvGrpSpPr>
        <p:cNvPr id="1" name=""/>
        <p:cNvGrpSpPr/>
        <p:nvPr/>
      </p:nvGrpSpPr>
      <p:grpSpPr>
        <a:xfrm>
          <a:off x="0" y="0"/>
          <a:ext cx="0" cy="0"/>
          <a:chOff x="0" y="0"/>
          <a:chExt cx="0" cy="0"/>
        </a:xfrm>
      </p:grpSpPr>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720266"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10" name="Picture 4" descr="D:\Vince\Documents\Ramsar\1 WWD\5 WWD photos\140115 WWD Powerpoint images\220 pixel height finished\ChenchouniH_Tigdidine_Jamaa_El_Oued_Algeria 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05264" y="5085937"/>
            <a:ext cx="2938736" cy="14394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Vince\Documents\Ramsar\1 WWD\5 WWD photos\140115 WWD Powerpoint images\220 pixel height finished\Haféda Benmammar Algeria RS-Grotte-de-boumaaza 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3968" y="5085937"/>
            <a:ext cx="2952328" cy="14394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3687" y="5085937"/>
            <a:ext cx="2840143" cy="143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085937"/>
            <a:ext cx="2139950" cy="143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2243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imate change">
    <p:spTree>
      <p:nvGrpSpPr>
        <p:cNvPr id="1" name=""/>
        <p:cNvGrpSpPr/>
        <p:nvPr/>
      </p:nvGrpSpPr>
      <p:grpSpPr>
        <a:xfrm>
          <a:off x="0" y="0"/>
          <a:ext cx="0" cy="0"/>
          <a:chOff x="0" y="0"/>
          <a:chExt cx="0" cy="0"/>
        </a:xfrm>
      </p:grpSpPr>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632848"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11" name="Picture 8" descr="D:\Vince\Documents\Ramsar\1 WWD\5 WWD photos\140115 WWD Powerpoint images\220 pixel height finished\SozinovOleg_Yelnia_RS_Belarus 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1355" y="5100553"/>
            <a:ext cx="3000685" cy="1403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Vince\Dropbox\Ramsar photos for PPT\PPT picture band versions\Greece-Mihaela(Bulgaria)-Leptokaria storm clouds.jp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653668" y="5100553"/>
            <a:ext cx="2526844" cy="14002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Vince\Documents\Ramsar\1 WWD\5 WWD photos\140115 WWD Powerpoint images\220 pixel height finished\Macquarie_Marshes_Australia 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512" y="5100553"/>
            <a:ext cx="2347194" cy="14036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60033" y="5100553"/>
            <a:ext cx="2016223" cy="1400258"/>
          </a:xfrm>
          <a:prstGeom prst="rect">
            <a:avLst/>
          </a:prstGeom>
        </p:spPr>
      </p:pic>
    </p:spTree>
    <p:extLst>
      <p:ext uri="{BB962C8B-B14F-4D97-AF65-F5344CB8AC3E}">
        <p14:creationId xmlns:p14="http://schemas.microsoft.com/office/powerpoint/2010/main" val="36059873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velihoods">
    <p:spTree>
      <p:nvGrpSpPr>
        <p:cNvPr id="1" name=""/>
        <p:cNvGrpSpPr/>
        <p:nvPr/>
      </p:nvGrpSpPr>
      <p:grpSpPr>
        <a:xfrm>
          <a:off x="0" y="0"/>
          <a:ext cx="0" cy="0"/>
          <a:chOff x="0" y="0"/>
          <a:chExt cx="0" cy="0"/>
        </a:xfrm>
      </p:grpSpPr>
      <p:sp>
        <p:nvSpPr>
          <p:cNvPr id="2" name="Title 1"/>
          <p:cNvSpPr>
            <a:spLocks noGrp="1"/>
          </p:cNvSpPr>
          <p:nvPr>
            <p:ph type="title"/>
          </p:nvPr>
        </p:nvSpPr>
        <p:spPr>
          <a:xfrm>
            <a:off x="683568" y="300919"/>
            <a:ext cx="6624736" cy="967841"/>
          </a:xfrm>
        </p:spPr>
        <p:txBody>
          <a:bodyPr/>
          <a:lstStyle>
            <a:lvl1pPr>
              <a:defRPr baseline="0"/>
            </a:lvl1pPr>
          </a:lstStyle>
          <a:p>
            <a:endParaRPr lang="en-US" dirty="0"/>
          </a:p>
        </p:txBody>
      </p:sp>
      <p:sp>
        <p:nvSpPr>
          <p:cNvPr id="3" name="Content Placeholder 2"/>
          <p:cNvSpPr>
            <a:spLocks noGrp="1"/>
          </p:cNvSpPr>
          <p:nvPr>
            <p:ph sz="half" idx="1"/>
          </p:nvPr>
        </p:nvSpPr>
        <p:spPr>
          <a:xfrm>
            <a:off x="668158" y="1484784"/>
            <a:ext cx="7720266" cy="3528392"/>
          </a:xfrm>
        </p:spPr>
        <p:txBody>
          <a:bodyPr>
            <a:normAutofit/>
          </a:bodyPr>
          <a:lstStyle>
            <a:lvl1pPr marL="342900" indent="-342900">
              <a:buFont typeface="Wingdings" panose="05000000000000000000" pitchFamily="2" charset="2"/>
              <a:buChar char="§"/>
              <a:defRPr sz="1800"/>
            </a:lvl1pPr>
            <a:lvl2pPr marL="742950" indent="-285750">
              <a:buFont typeface="Courier New" panose="02070309020205020404" pitchFamily="49" charset="0"/>
              <a:buChar char="o"/>
              <a:defRPr sz="1400"/>
            </a:lvl2pPr>
            <a:lvl3pPr marL="1200150" indent="-285750">
              <a:buFont typeface="Arial" panose="020B0604020202020204" pitchFamily="34" charset="0"/>
              <a:buChar cha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6"/>
          <p:cNvSpPr>
            <a:spLocks noGrp="1"/>
          </p:cNvSpPr>
          <p:nvPr>
            <p:ph type="sldNum" sz="quarter" idx="4"/>
          </p:nvPr>
        </p:nvSpPr>
        <p:spPr>
          <a:xfrm>
            <a:off x="8676456" y="4581128"/>
            <a:ext cx="360040" cy="476672"/>
          </a:xfrm>
          <a:prstGeom prst="rect">
            <a:avLst/>
          </a:prstGeom>
        </p:spPr>
        <p:txBody>
          <a:bodyPr/>
          <a:lstStyle>
            <a:lvl1pPr>
              <a:defRPr sz="1000"/>
            </a:lvl1pPr>
          </a:lstStyle>
          <a:p>
            <a:fld id="{BC4A8765-E55E-425E-9A4A-7DCE4A8B3392}" type="slidenum">
              <a:rPr lang="en-GB" smtClean="0"/>
              <a:pPr/>
              <a:t>‹#›</a:t>
            </a:fld>
            <a:endParaRPr lang="en-GB" dirty="0"/>
          </a:p>
        </p:txBody>
      </p:sp>
      <p:pic>
        <p:nvPicPr>
          <p:cNvPr id="15" name="Picture 4" descr="D:\Vince\Documents\Ramsar\1 WWD\5 WWD photos\140115 WWD Powerpoint images\220 pixel height finished\Paddy_Field_North_Coast_Java_Indonesia 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5484" y="5083202"/>
            <a:ext cx="3744416" cy="14281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Vince\Documents\Ramsar\1 WWD\5 WWD photos\140115 WWD Powerpoint images\220 pixel height finished\DhanarajMaibam_Fisher_Loktak_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65636" y="5083202"/>
            <a:ext cx="2896299" cy="1428124"/>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4713" y="5083202"/>
            <a:ext cx="2232248" cy="1428124"/>
          </a:xfrm>
          <a:prstGeom prst="rect">
            <a:avLst/>
          </a:prstGeom>
        </p:spPr>
      </p:pic>
      <p:pic>
        <p:nvPicPr>
          <p:cNvPr id="6" name="Picture 5"/>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5083202"/>
            <a:ext cx="2434461" cy="1428124"/>
          </a:xfrm>
          <a:prstGeom prst="rect">
            <a:avLst/>
          </a:prstGeom>
        </p:spPr>
      </p:pic>
    </p:spTree>
    <p:extLst>
      <p:ext uri="{BB962C8B-B14F-4D97-AF65-F5344CB8AC3E}">
        <p14:creationId xmlns:p14="http://schemas.microsoft.com/office/powerpoint/2010/main" val="37970718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616" y="260648"/>
            <a:ext cx="6264696" cy="967841"/>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83568" y="1484784"/>
            <a:ext cx="7776864" cy="34563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755576" y="1340768"/>
            <a:ext cx="7632848" cy="0"/>
          </a:xfrm>
          <a:prstGeom prst="line">
            <a:avLst/>
          </a:prstGeom>
          <a:ln w="12700">
            <a:solidFill>
              <a:srgbClr val="4DA7B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8" cstate="screen">
            <a:extLst>
              <a:ext uri="{28A0092B-C50C-407E-A947-70E740481C1C}">
                <a14:useLocalDpi xmlns:a14="http://schemas.microsoft.com/office/drawing/2010/main" val="0"/>
              </a:ext>
            </a:extLst>
          </a:blip>
          <a:stretch>
            <a:fillRect/>
          </a:stretch>
        </p:blipFill>
        <p:spPr>
          <a:xfrm>
            <a:off x="7517690" y="245993"/>
            <a:ext cx="859860" cy="1008112"/>
          </a:xfrm>
          <a:prstGeom prst="rect">
            <a:avLst/>
          </a:prstGeom>
        </p:spPr>
      </p:pic>
    </p:spTree>
    <p:extLst>
      <p:ext uri="{BB962C8B-B14F-4D97-AF65-F5344CB8AC3E}">
        <p14:creationId xmlns:p14="http://schemas.microsoft.com/office/powerpoint/2010/main" val="211983607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4" r:id="rId3"/>
    <p:sldLayoutId id="2147483663" r:id="rId4"/>
    <p:sldLayoutId id="2147483664" r:id="rId5"/>
    <p:sldLayoutId id="2147483665" r:id="rId6"/>
    <p:sldLayoutId id="2147483666" r:id="rId7"/>
    <p:sldLayoutId id="2147483667" r:id="rId8"/>
    <p:sldLayoutId id="2147483669" r:id="rId9"/>
    <p:sldLayoutId id="2147483668" r:id="rId10"/>
    <p:sldLayoutId id="2147483670" r:id="rId11"/>
    <p:sldLayoutId id="2147483671" r:id="rId12"/>
    <p:sldLayoutId id="2147483675" r:id="rId13"/>
    <p:sldLayoutId id="2147483672" r:id="rId14"/>
    <p:sldLayoutId id="2147483673" r:id="rId15"/>
    <p:sldLayoutId id="2147483676" r:id="rId16"/>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Georgia" panose="02040502050405020303" pitchFamily="18" charset="0"/>
          <a:ea typeface="+mn-ea"/>
          <a:cs typeface="+mn-cs"/>
        </a:defRPr>
      </a:lvl2pPr>
      <a:lvl3pPr marL="1200150" indent="-285750" algn="l" defTabSz="914400" rtl="0" eaLnBrk="1" latinLnBrk="0" hangingPunct="1">
        <a:spcBef>
          <a:spcPct val="20000"/>
        </a:spcBef>
        <a:buFont typeface="Courier New" panose="02070309020205020404" pitchFamily="49" charset="0"/>
        <a:buChar char="o"/>
        <a:defRPr sz="1200" kern="1200">
          <a:solidFill>
            <a:schemeClr val="tx1"/>
          </a:solidFill>
          <a:latin typeface="Georgia" panose="02040502050405020303" pitchFamily="18" charset="0"/>
          <a:ea typeface="+mn-ea"/>
          <a:cs typeface="+mn-cs"/>
        </a:defRPr>
      </a:lvl3pPr>
      <a:lvl4pPr marL="1657350" indent="-285750" algn="l" defTabSz="914400" rtl="0" eaLnBrk="1" latinLnBrk="0" hangingPunct="1">
        <a:spcBef>
          <a:spcPct val="20000"/>
        </a:spcBef>
        <a:buFont typeface="Wingdings" panose="05000000000000000000" pitchFamily="2" charset="2"/>
        <a:buChar char="§"/>
        <a:defRPr sz="1200" kern="1200">
          <a:solidFill>
            <a:schemeClr val="tx1"/>
          </a:solidFill>
          <a:latin typeface="+mn-lt"/>
          <a:ea typeface="+mn-ea"/>
          <a:cs typeface="+mn-cs"/>
        </a:defRPr>
      </a:lvl4pPr>
      <a:lvl5pPr marL="21145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ia.oceania@ramsa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9.jpeg"/><Relationship Id="rId7" Type="http://schemas.openxmlformats.org/officeDocument/2006/relationships/hyperlink" Target="http://www.google.ch/url?sa=i&amp;rct=j&amp;q=rice+field&amp;source=images&amp;cd=&amp;cad=rja&amp;docid=1TObH2Aml264ZM&amp;tbnid=4ZWvo-P8Z8DLCM:&amp;ved=&amp;url=http://www.pragueangkor.com/en/page/home&amp;ei=18ZqUbz1HbGM7Ab4mIDoAw&amp;bvm=bv.45175338,d.ZGU&amp;psig=AFQjCNFeLEL2Ng3RxVXhWGBGa7tG3q756w&amp;ust=136603861573663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hyperlink" Target="http://www.google.ch/url?sa=i&amp;rct=j&amp;q=wetland+biodiversity&amp;source=images&amp;cd=&amp;cad=rja&amp;docid=oIt5jesgg2qwTM&amp;tbnid=M_GW6f6E_QynkM:&amp;ved=&amp;url=http://www.taiwantoday.tw/ct.asp?xItem=198986&amp;ctNode=445&amp;ei=v_dqUfWYHM6v7Abzu4DoAw&amp;bvm=bv.45175338,d.ZGU&amp;psig=AFQjCNGI6DbJ-ELhprV_kySs3sjepF4yCw&amp;ust=136605113581125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 Id="rId4" Type="http://schemas.openxmlformats.org/officeDocument/2006/relationships/image" Target="../media/image7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3756" y="2026525"/>
            <a:ext cx="8856984" cy="1010543"/>
          </a:xfrm>
        </p:spPr>
        <p:txBody>
          <a:bodyPr>
            <a:noAutofit/>
          </a:bodyPr>
          <a:lstStyle/>
          <a:p>
            <a:pPr algn="ctr"/>
            <a:r>
              <a:rPr lang="ru-RU" sz="2600" dirty="0" smtClean="0"/>
              <a:t>Усиление регионального сотрудничества по </a:t>
            </a:r>
            <a:r>
              <a:rPr lang="ru-RU" sz="2600" dirty="0"/>
              <a:t>реализации Рамсарской конвенции о водно-болотных угодьях в Центральной </a:t>
            </a:r>
            <a:r>
              <a:rPr lang="ru-RU" sz="2600" dirty="0" smtClean="0"/>
              <a:t>Азии</a:t>
            </a:r>
            <a:endParaRPr lang="en-GB" sz="2600" b="0" dirty="0">
              <a:solidFill>
                <a:schemeClr val="bg1">
                  <a:lumMod val="50000"/>
                </a:schemeClr>
              </a:solidFill>
            </a:endParaRPr>
          </a:p>
        </p:txBody>
      </p:sp>
      <p:sp>
        <p:nvSpPr>
          <p:cNvPr id="5" name="Subtitle 4"/>
          <p:cNvSpPr>
            <a:spLocks noGrp="1"/>
          </p:cNvSpPr>
          <p:nvPr>
            <p:ph type="subTitle" idx="1"/>
          </p:nvPr>
        </p:nvSpPr>
        <p:spPr>
          <a:xfrm>
            <a:off x="2449360" y="3372110"/>
            <a:ext cx="4320480" cy="832734"/>
          </a:xfrm>
        </p:spPr>
        <p:txBody>
          <a:bodyPr>
            <a:normAutofit fontScale="92500" lnSpcReduction="10000"/>
          </a:bodyPr>
          <a:lstStyle/>
          <a:p>
            <a:pPr algn="ctr"/>
            <a:r>
              <a:rPr lang="ru-RU" sz="1300" dirty="0" smtClean="0">
                <a:solidFill>
                  <a:schemeClr val="tx1"/>
                </a:solidFill>
                <a:latin typeface="Trebuchet MS" panose="020B0603020202020204" pitchFamily="34" charset="0"/>
              </a:rPr>
              <a:t>Лью Янг</a:t>
            </a:r>
            <a:endParaRPr lang="en-GB" sz="1300" dirty="0" smtClean="0">
              <a:solidFill>
                <a:schemeClr val="tx1"/>
              </a:solidFill>
              <a:latin typeface="Trebuchet MS" panose="020B0603020202020204" pitchFamily="34" charset="0"/>
            </a:endParaRPr>
          </a:p>
          <a:p>
            <a:pPr algn="ctr"/>
            <a:r>
              <a:rPr lang="ru-RU" sz="1300" dirty="0" smtClean="0">
                <a:solidFill>
                  <a:schemeClr val="tx1"/>
                </a:solidFill>
                <a:latin typeface="Trebuchet MS" panose="020B0603020202020204" pitchFamily="34" charset="0"/>
              </a:rPr>
              <a:t>Старший Региональный Советник по вопросам Азии – Океании, Секретариат Рамсарской конвенции</a:t>
            </a:r>
            <a:endParaRPr lang="en-GB" sz="1300" dirty="0">
              <a:solidFill>
                <a:schemeClr val="tx1"/>
              </a:solidFill>
              <a:latin typeface="Trebuchet MS" panose="020B0603020202020204" pitchFamily="34" charset="0"/>
            </a:endParaRPr>
          </a:p>
          <a:p>
            <a:pPr algn="ctr"/>
            <a:r>
              <a:rPr lang="en-GB" altLang="zh-TW" sz="1300" dirty="0" smtClean="0">
                <a:solidFill>
                  <a:schemeClr val="tx1"/>
                </a:solidFill>
                <a:latin typeface="Trebuchet MS" panose="020B0603020202020204" pitchFamily="34" charset="0"/>
                <a:hlinkClick r:id="rId3"/>
              </a:rPr>
              <a:t>young@ramsar.org</a:t>
            </a:r>
            <a:r>
              <a:rPr lang="en-GB" altLang="zh-TW" sz="1300" dirty="0" smtClean="0">
                <a:solidFill>
                  <a:schemeClr val="tx1"/>
                </a:solidFill>
                <a:latin typeface="Trebuchet MS" panose="020B0603020202020204" pitchFamily="34" charset="0"/>
              </a:rPr>
              <a:t>  </a:t>
            </a:r>
            <a:endParaRPr lang="en-GB" altLang="zh-TW" sz="1300" dirty="0">
              <a:latin typeface="Trebuchet MS" panose="020B0603020202020204" pitchFamily="34" charset="0"/>
            </a:endParaRPr>
          </a:p>
        </p:txBody>
      </p:sp>
    </p:spTree>
    <p:extLst>
      <p:ext uri="{BB962C8B-B14F-4D97-AF65-F5344CB8AC3E}">
        <p14:creationId xmlns:p14="http://schemas.microsoft.com/office/powerpoint/2010/main" val="1195640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8754" y="1613034"/>
            <a:ext cx="8064896" cy="1107996"/>
          </a:xfrm>
          <a:prstGeom prst="rect">
            <a:avLst/>
          </a:prstGeom>
          <a:noFill/>
        </p:spPr>
        <p:txBody>
          <a:bodyPr wrap="square" rtlCol="0">
            <a:spAutoFit/>
          </a:bodyPr>
          <a:lstStyle/>
          <a:p>
            <a:pPr algn="just"/>
            <a:r>
              <a:rPr lang="ru-RU" b="1" dirty="0" smtClean="0">
                <a:solidFill>
                  <a:srgbClr val="008080"/>
                </a:solidFill>
              </a:rPr>
              <a:t>Цель</a:t>
            </a:r>
            <a:r>
              <a:rPr lang="en-US" b="1" dirty="0" smtClean="0">
                <a:solidFill>
                  <a:srgbClr val="008080"/>
                </a:solidFill>
              </a:rPr>
              <a:t>:</a:t>
            </a:r>
            <a:r>
              <a:rPr lang="ru-RU" b="1" dirty="0" smtClean="0">
                <a:solidFill>
                  <a:srgbClr val="008080"/>
                </a:solidFill>
              </a:rPr>
              <a:t> </a:t>
            </a:r>
            <a:r>
              <a:rPr lang="ru-RU" sz="1600" dirty="0" smtClean="0"/>
              <a:t>РРИ-ЦА будет содействовать усилению сотрудничества и взаимодействия между странами Центральной Азии в целях сохранения и разумного использования водно-болотных угодий через осуществление Рамсарской конвенции и её Стратегического плана (2016-2024 гг.)</a:t>
            </a:r>
            <a:endParaRPr lang="en-GB" sz="1600" dirty="0"/>
          </a:p>
        </p:txBody>
      </p:sp>
      <p:sp>
        <p:nvSpPr>
          <p:cNvPr id="9" name="Title 3"/>
          <p:cNvSpPr txBox="1">
            <a:spLocks/>
          </p:cNvSpPr>
          <p:nvPr/>
        </p:nvSpPr>
        <p:spPr>
          <a:xfrm>
            <a:off x="690933" y="302291"/>
            <a:ext cx="6617371" cy="9678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bg2">
                    <a:lumMod val="10000"/>
                  </a:schemeClr>
                </a:solidFill>
                <a:latin typeface="Aharoni" panose="02010803020104030203" pitchFamily="2" charset="-79"/>
                <a:ea typeface="+mj-ea"/>
                <a:cs typeface="Aharoni" panose="02010803020104030203" pitchFamily="2" charset="-79"/>
              </a:defRPr>
            </a:lvl1pPr>
          </a:lstStyle>
          <a:p>
            <a:r>
              <a:rPr lang="ru-RU" sz="2800" dirty="0" smtClean="0">
                <a:solidFill>
                  <a:srgbClr val="008080"/>
                </a:solidFill>
                <a:latin typeface="Trebuchet MS" panose="020B0603020202020204" pitchFamily="34" charset="0"/>
              </a:rPr>
              <a:t>Рамсарская региональная инициатива </a:t>
            </a:r>
            <a:r>
              <a:rPr lang="ru-RU" sz="2800" dirty="0">
                <a:solidFill>
                  <a:srgbClr val="008080"/>
                </a:solidFill>
                <a:latin typeface="Trebuchet MS" panose="020B0603020202020204" pitchFamily="34" charset="0"/>
              </a:rPr>
              <a:t>для Центральной </a:t>
            </a:r>
            <a:r>
              <a:rPr lang="ru-RU" sz="2800" dirty="0" smtClean="0">
                <a:solidFill>
                  <a:srgbClr val="008080"/>
                </a:solidFill>
                <a:latin typeface="Trebuchet MS" panose="020B0603020202020204" pitchFamily="34" charset="0"/>
              </a:rPr>
              <a:t>Азии</a:t>
            </a:r>
            <a:endParaRPr lang="en-GB" sz="2800" dirty="0">
              <a:solidFill>
                <a:srgbClr val="008080"/>
              </a:solidFill>
              <a:latin typeface="Trebuchet MS" panose="020B0603020202020204" pitchFamily="34" charset="0"/>
            </a:endParaRPr>
          </a:p>
        </p:txBody>
      </p:sp>
      <p:sp>
        <p:nvSpPr>
          <p:cNvPr id="12" name="TextBox 11"/>
          <p:cNvSpPr txBox="1"/>
          <p:nvPr/>
        </p:nvSpPr>
        <p:spPr>
          <a:xfrm>
            <a:off x="743494" y="2805990"/>
            <a:ext cx="8064896" cy="861774"/>
          </a:xfrm>
          <a:prstGeom prst="rect">
            <a:avLst/>
          </a:prstGeom>
          <a:noFill/>
        </p:spPr>
        <p:txBody>
          <a:bodyPr wrap="square" rtlCol="0">
            <a:spAutoFit/>
          </a:bodyPr>
          <a:lstStyle/>
          <a:p>
            <a:r>
              <a:rPr lang="ru-RU" b="1" dirty="0" smtClean="0">
                <a:solidFill>
                  <a:srgbClr val="008080"/>
                </a:solidFill>
              </a:rPr>
              <a:t>Задачи:</a:t>
            </a:r>
            <a:r>
              <a:rPr lang="en-US" b="1" dirty="0" smtClean="0">
                <a:solidFill>
                  <a:srgbClr val="008080"/>
                </a:solidFill>
              </a:rPr>
              <a:t> </a:t>
            </a:r>
          </a:p>
          <a:p>
            <a:pPr marL="285750" lvl="1" indent="-285750">
              <a:buClr>
                <a:srgbClr val="008080"/>
              </a:buClr>
              <a:buFont typeface="Arial" panose="020B0604020202020204" pitchFamily="34" charset="0"/>
              <a:buChar char="•"/>
            </a:pPr>
            <a:r>
              <a:rPr lang="ru-RU" sz="1600" u="sng" dirty="0"/>
              <a:t>Координация и </a:t>
            </a:r>
            <a:r>
              <a:rPr lang="ru-RU" sz="1600" u="sng" dirty="0" smtClean="0"/>
              <a:t>коммуникация: </a:t>
            </a:r>
            <a:r>
              <a:rPr lang="ru-RU" sz="1600" dirty="0" smtClean="0"/>
              <a:t>Обеспечить </a:t>
            </a:r>
            <a:r>
              <a:rPr lang="ru-RU" sz="1600" dirty="0"/>
              <a:t>платформу для регулярного обмена информацией по сохранению и разумному использованию </a:t>
            </a:r>
            <a:r>
              <a:rPr lang="ru-RU" sz="1600" dirty="0" smtClean="0"/>
              <a:t>ВБУ;</a:t>
            </a:r>
            <a:endParaRPr lang="en-GB" sz="1600" dirty="0"/>
          </a:p>
        </p:txBody>
      </p:sp>
      <p:sp>
        <p:nvSpPr>
          <p:cNvPr id="15" name="TextBox 14"/>
          <p:cNvSpPr txBox="1"/>
          <p:nvPr/>
        </p:nvSpPr>
        <p:spPr>
          <a:xfrm>
            <a:off x="738234" y="3715158"/>
            <a:ext cx="8064896" cy="1077218"/>
          </a:xfrm>
          <a:prstGeom prst="rect">
            <a:avLst/>
          </a:prstGeom>
          <a:noFill/>
        </p:spPr>
        <p:txBody>
          <a:bodyPr wrap="square" rtlCol="0">
            <a:spAutoFit/>
          </a:bodyPr>
          <a:lstStyle/>
          <a:p>
            <a:pPr marL="285750" lvl="1" indent="-285750">
              <a:buClr>
                <a:srgbClr val="008080"/>
              </a:buClr>
              <a:buFont typeface="Arial" panose="020B0604020202020204" pitchFamily="34" charset="0"/>
              <a:buChar char="•"/>
            </a:pPr>
            <a:r>
              <a:rPr lang="ru-RU" sz="1600" u="sng" dirty="0"/>
              <a:t>Номинирование и управление Рамсарскими </a:t>
            </a:r>
            <a:r>
              <a:rPr lang="ru-RU" sz="1600" u="sng" dirty="0" smtClean="0"/>
              <a:t>угодьями </a:t>
            </a:r>
            <a:r>
              <a:rPr lang="ru-RU" sz="1600" u="sng" dirty="0"/>
              <a:t>и сохранение других ключевых водно-болотных </a:t>
            </a:r>
            <a:r>
              <a:rPr lang="ru-RU" sz="1600" u="sng" dirty="0" smtClean="0"/>
              <a:t>угодий: </a:t>
            </a:r>
            <a:r>
              <a:rPr lang="ru-RU" sz="1600" dirty="0" smtClean="0"/>
              <a:t>Продвижение </a:t>
            </a:r>
            <a:r>
              <a:rPr lang="ru-RU" sz="1600" dirty="0"/>
              <a:t>общих методологий и обмена передовым опытом для определения и управления </a:t>
            </a:r>
            <a:r>
              <a:rPr lang="ru-RU" sz="1600" dirty="0" smtClean="0"/>
              <a:t>ключевыми ВБУ, особенно Рамсарскими угодьями;</a:t>
            </a:r>
            <a:endParaRPr lang="en-GB" sz="1600" dirty="0"/>
          </a:p>
        </p:txBody>
      </p:sp>
      <p:sp>
        <p:nvSpPr>
          <p:cNvPr id="16" name="TextBox 15"/>
          <p:cNvSpPr txBox="1"/>
          <p:nvPr/>
        </p:nvSpPr>
        <p:spPr>
          <a:xfrm>
            <a:off x="748740" y="4908114"/>
            <a:ext cx="8064896" cy="830997"/>
          </a:xfrm>
          <a:prstGeom prst="rect">
            <a:avLst/>
          </a:prstGeom>
          <a:noFill/>
        </p:spPr>
        <p:txBody>
          <a:bodyPr wrap="square" rtlCol="0">
            <a:spAutoFit/>
          </a:bodyPr>
          <a:lstStyle/>
          <a:p>
            <a:pPr marL="285750" lvl="1" indent="-285750">
              <a:buClr>
                <a:srgbClr val="008080"/>
              </a:buClr>
              <a:buFont typeface="Arial" panose="020B0604020202020204" pitchFamily="34" charset="0"/>
              <a:buChar char="•"/>
            </a:pPr>
            <a:r>
              <a:rPr lang="ru-RU" sz="1600" u="sng" dirty="0"/>
              <a:t>Коммуникация, образование, участие и осведемлённость (СЕРА) и наращивание </a:t>
            </a:r>
            <a:r>
              <a:rPr lang="ru-RU" sz="1600" u="sng" dirty="0" smtClean="0"/>
              <a:t>потенциала</a:t>
            </a:r>
            <a:r>
              <a:rPr lang="en-US" sz="1600" dirty="0" smtClean="0"/>
              <a:t>:</a:t>
            </a:r>
            <a:r>
              <a:rPr lang="ru-RU" sz="1600" dirty="0"/>
              <a:t> </a:t>
            </a:r>
            <a:r>
              <a:rPr lang="ru-RU" sz="1600" dirty="0" smtClean="0"/>
              <a:t>Повышение </a:t>
            </a:r>
            <a:r>
              <a:rPr lang="ru-RU" sz="1600" dirty="0"/>
              <a:t>осведомленности о важности </a:t>
            </a:r>
            <a:r>
              <a:rPr lang="ru-RU" sz="1600" dirty="0" smtClean="0"/>
              <a:t>ВБУ и обеспечение тренингов для </a:t>
            </a:r>
            <a:r>
              <a:rPr lang="ru-RU" sz="1600" dirty="0"/>
              <a:t>заинтересованных </a:t>
            </a:r>
            <a:r>
              <a:rPr lang="ru-RU" sz="1600" dirty="0" smtClean="0"/>
              <a:t>сторон по </a:t>
            </a:r>
            <a:r>
              <a:rPr lang="ru-RU" sz="1600" dirty="0"/>
              <a:t>мере </a:t>
            </a:r>
            <a:r>
              <a:rPr lang="ru-RU" sz="1600" dirty="0" smtClean="0"/>
              <a:t>необходимости;</a:t>
            </a:r>
            <a:endParaRPr lang="en-GB" sz="1600" dirty="0"/>
          </a:p>
        </p:txBody>
      </p:sp>
      <p:sp>
        <p:nvSpPr>
          <p:cNvPr id="17" name="TextBox 16"/>
          <p:cNvSpPr txBox="1"/>
          <p:nvPr/>
        </p:nvSpPr>
        <p:spPr>
          <a:xfrm>
            <a:off x="743480" y="5948419"/>
            <a:ext cx="8064896" cy="584775"/>
          </a:xfrm>
          <a:prstGeom prst="rect">
            <a:avLst/>
          </a:prstGeom>
          <a:noFill/>
        </p:spPr>
        <p:txBody>
          <a:bodyPr wrap="square" rtlCol="0">
            <a:spAutoFit/>
          </a:bodyPr>
          <a:lstStyle/>
          <a:p>
            <a:pPr marL="285750" lvl="1" indent="-285750">
              <a:buClr>
                <a:srgbClr val="008080"/>
              </a:buClr>
              <a:buFont typeface="Arial" panose="020B0604020202020204" pitchFamily="34" charset="0"/>
              <a:buChar char="•"/>
            </a:pPr>
            <a:r>
              <a:rPr lang="ru-RU" sz="1600" u="sng" dirty="0"/>
              <a:t>Инициирование, разработка и управление </a:t>
            </a:r>
            <a:r>
              <a:rPr lang="ru-RU" sz="1600" u="sng" dirty="0" smtClean="0"/>
              <a:t>проектами: </a:t>
            </a:r>
            <a:r>
              <a:rPr lang="ru-RU" sz="1600" dirty="0" smtClean="0"/>
              <a:t>Разработка </a:t>
            </a:r>
            <a:r>
              <a:rPr lang="ru-RU" sz="1600" dirty="0"/>
              <a:t>региональных проектов по сохранению и разумному </a:t>
            </a:r>
            <a:r>
              <a:rPr lang="ru-RU" sz="1600" dirty="0" smtClean="0"/>
              <a:t>использованию ВБУ.</a:t>
            </a:r>
            <a:endParaRPr lang="en-GB" sz="1600" dirty="0"/>
          </a:p>
        </p:txBody>
      </p:sp>
    </p:spTree>
    <p:extLst>
      <p:ext uri="{BB962C8B-B14F-4D97-AF65-F5344CB8AC3E}">
        <p14:creationId xmlns:p14="http://schemas.microsoft.com/office/powerpoint/2010/main" val="39382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722465" y="269387"/>
            <a:ext cx="5976121" cy="9678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bg2">
                    <a:lumMod val="10000"/>
                  </a:schemeClr>
                </a:solidFill>
                <a:latin typeface="Aharoni" panose="02010803020104030203" pitchFamily="2" charset="-79"/>
                <a:ea typeface="+mj-ea"/>
                <a:cs typeface="Aharoni" panose="02010803020104030203" pitchFamily="2" charset="-79"/>
              </a:defRPr>
            </a:lvl1pPr>
          </a:lstStyle>
          <a:p>
            <a:r>
              <a:rPr lang="ru-RU" sz="3200" dirty="0" smtClean="0">
                <a:solidFill>
                  <a:srgbClr val="008080"/>
                </a:solidFill>
                <a:latin typeface="Trebuchet MS" panose="020B0603020202020204" pitchFamily="34" charset="0"/>
                <a:cs typeface="+mn-cs"/>
              </a:rPr>
              <a:t>Проект Решения</a:t>
            </a:r>
            <a:endParaRPr lang="en-GB" sz="3200" dirty="0">
              <a:solidFill>
                <a:srgbClr val="008080"/>
              </a:solidFill>
              <a:latin typeface="Trebuchet MS" panose="020B0603020202020204" pitchFamily="34" charset="0"/>
              <a:cs typeface="+mn-cs"/>
            </a:endParaRPr>
          </a:p>
        </p:txBody>
      </p:sp>
      <p:sp>
        <p:nvSpPr>
          <p:cNvPr id="2" name="TextBox 1"/>
          <p:cNvSpPr txBox="1"/>
          <p:nvPr/>
        </p:nvSpPr>
        <p:spPr>
          <a:xfrm>
            <a:off x="722465" y="1513738"/>
            <a:ext cx="7665959" cy="2640403"/>
          </a:xfrm>
          <a:prstGeom prst="rect">
            <a:avLst/>
          </a:prstGeom>
          <a:noFill/>
        </p:spPr>
        <p:txBody>
          <a:bodyPr wrap="square" rtlCol="0">
            <a:spAutoFit/>
          </a:bodyPr>
          <a:lstStyle/>
          <a:p>
            <a:pPr>
              <a:lnSpc>
                <a:spcPct val="110000"/>
              </a:lnSpc>
            </a:pPr>
            <a:r>
              <a:rPr lang="ru-RU" sz="1900" i="1" dirty="0" smtClean="0"/>
              <a:t>«... признает </a:t>
            </a:r>
            <a:r>
              <a:rPr lang="ru-RU" sz="1900" i="1" dirty="0"/>
              <a:t>важные экосистемные услуги, предоставляемые </a:t>
            </a:r>
            <a:r>
              <a:rPr lang="ru-RU" sz="1900" i="1" dirty="0" smtClean="0"/>
              <a:t>водно-болотными угодьями </a:t>
            </a:r>
            <a:r>
              <a:rPr lang="ru-RU" sz="1900" i="1" dirty="0"/>
              <a:t>и приветствует дальнейшие усилия Секретариата Рамсарской конвенции о водно-болотных угодьях и других партнерских организации по разработке проектных </a:t>
            </a:r>
            <a:r>
              <a:rPr lang="ru-RU" sz="1900" i="1" dirty="0" smtClean="0"/>
              <a:t>предложений </a:t>
            </a:r>
            <a:r>
              <a:rPr lang="ru-RU" sz="1900" i="1" dirty="0"/>
              <a:t>на финансирование и оказанию технической помощи для сохранения и разумного использования водно-болотных угодий в Центральной Азии на национальном и региональном </a:t>
            </a:r>
            <a:r>
              <a:rPr lang="ru-RU" sz="1900" i="1" dirty="0" smtClean="0"/>
              <a:t>уровнях».</a:t>
            </a:r>
            <a:endParaRPr lang="en-GB" sz="1900" dirty="0"/>
          </a:p>
        </p:txBody>
      </p:sp>
      <p:pic>
        <p:nvPicPr>
          <p:cNvPr id="6" name="Picture 3" descr="D:\Home\My Documents\Meetings\2010\2010_03_23_(Turkmenistan)\Photos\STA_2610.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13333" b="50119"/>
          <a:stretch/>
        </p:blipFill>
        <p:spPr bwMode="auto">
          <a:xfrm>
            <a:off x="-1452" y="4351389"/>
            <a:ext cx="9145452" cy="250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595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664576"/>
            <a:ext cx="6696744" cy="1538883"/>
          </a:xfrm>
          <a:prstGeom prst="rect">
            <a:avLst/>
          </a:prstGeom>
          <a:noFill/>
        </p:spPr>
        <p:txBody>
          <a:bodyPr wrap="square" rtlCol="0">
            <a:spAutoFit/>
          </a:bodyPr>
          <a:lstStyle/>
          <a:p>
            <a:pPr algn="ctr"/>
            <a:r>
              <a:rPr lang="ru-RU" sz="6200" dirty="0" smtClean="0"/>
              <a:t>Спасибо</a:t>
            </a:r>
            <a:r>
              <a:rPr lang="en-GB" sz="6200" dirty="0" smtClean="0"/>
              <a:t>!</a:t>
            </a:r>
            <a:endParaRPr lang="en-GB" sz="6200" b="1" dirty="0" smtClean="0"/>
          </a:p>
          <a:p>
            <a:pPr algn="ctr"/>
            <a:r>
              <a:rPr lang="en-GB" sz="3200" dirty="0" smtClean="0"/>
              <a:t>Thank you!</a:t>
            </a:r>
            <a:endParaRPr lang="en-GB" sz="3200" dirty="0"/>
          </a:p>
        </p:txBody>
      </p:sp>
    </p:spTree>
    <p:extLst>
      <p:ext uri="{BB962C8B-B14F-4D97-AF65-F5344CB8AC3E}">
        <p14:creationId xmlns:p14="http://schemas.microsoft.com/office/powerpoint/2010/main" val="36644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8100" y="4979268"/>
            <a:ext cx="925252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9" name="Rectangle 1027"/>
          <p:cNvSpPr>
            <a:spLocks noChangeArrowheads="1"/>
          </p:cNvSpPr>
          <p:nvPr/>
        </p:nvSpPr>
        <p:spPr bwMode="auto">
          <a:xfrm>
            <a:off x="387002" y="1515089"/>
            <a:ext cx="3478679" cy="94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None/>
            </a:pPr>
            <a:r>
              <a:rPr lang="ru-RU" sz="1800" dirty="0"/>
              <a:t>Водно-болотные угодья встречаются с горы к побережью. Они включают в себя:</a:t>
            </a:r>
            <a:endParaRPr lang="en-GB" sz="1800" dirty="0"/>
          </a:p>
          <a:p>
            <a:pPr eaLnBrk="1" hangingPunct="1">
              <a:buFontTx/>
              <a:buNone/>
            </a:pPr>
            <a:endParaRPr lang="en-US" altLang="zh-TW" sz="1800" dirty="0">
              <a:latin typeface="Arial" charset="0"/>
            </a:endParaRPr>
          </a:p>
        </p:txBody>
      </p:sp>
      <p:sp>
        <p:nvSpPr>
          <p:cNvPr id="13" name="Text Box 11"/>
          <p:cNvSpPr txBox="1">
            <a:spLocks noChangeArrowheads="1"/>
          </p:cNvSpPr>
          <p:nvPr/>
        </p:nvSpPr>
        <p:spPr bwMode="auto">
          <a:xfrm>
            <a:off x="387002" y="4972632"/>
            <a:ext cx="3595714"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a:lnSpc>
                <a:spcPct val="90000"/>
              </a:lnSpc>
              <a:spcBef>
                <a:spcPct val="0"/>
              </a:spcBef>
              <a:buNone/>
            </a:pPr>
            <a:r>
              <a:rPr lang="ru-RU" sz="1800" b="1" dirty="0">
                <a:solidFill>
                  <a:srgbClr val="009999"/>
                </a:solidFill>
                <a:latin typeface="Arial" charset="0"/>
              </a:rPr>
              <a:t>Антропогенные водно-болотные угодья: </a:t>
            </a:r>
            <a:r>
              <a:rPr lang="ru-RU" sz="1800" dirty="0"/>
              <a:t>Рисовые поля, рыбные пруды, водоёмы, канавы и </a:t>
            </a:r>
            <a:r>
              <a:rPr lang="ru-RU" sz="1800" dirty="0" smtClean="0"/>
              <a:t>каналы</a:t>
            </a:r>
            <a:endParaRPr lang="en-GB" sz="1800" dirty="0"/>
          </a:p>
          <a:p>
            <a:pPr>
              <a:lnSpc>
                <a:spcPct val="90000"/>
              </a:lnSpc>
              <a:spcBef>
                <a:spcPct val="0"/>
              </a:spcBef>
              <a:buFont typeface="Wingdings" pitchFamily="2" charset="2"/>
              <a:buNone/>
            </a:pPr>
            <a:endParaRPr lang="en-GB" altLang="en-US" sz="2000" dirty="0">
              <a:latin typeface="Arial" charset="0"/>
              <a:ea typeface="新細明體" pitchFamily="18" charset="-120"/>
              <a:sym typeface="Wingdings" pitchFamily="2" charset="2"/>
            </a:endParaRPr>
          </a:p>
        </p:txBody>
      </p:sp>
      <p:sp>
        <p:nvSpPr>
          <p:cNvPr id="14" name="Text Box 10"/>
          <p:cNvSpPr txBox="1">
            <a:spLocks noChangeArrowheads="1"/>
          </p:cNvSpPr>
          <p:nvPr/>
        </p:nvSpPr>
        <p:spPr bwMode="auto">
          <a:xfrm>
            <a:off x="387002" y="2489570"/>
            <a:ext cx="3658042"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a:lnSpc>
                <a:spcPct val="90000"/>
              </a:lnSpc>
              <a:spcBef>
                <a:spcPct val="0"/>
              </a:spcBef>
              <a:buNone/>
            </a:pPr>
            <a:r>
              <a:rPr lang="ru-RU" sz="1800" b="1" dirty="0">
                <a:solidFill>
                  <a:srgbClr val="009999"/>
                </a:solidFill>
                <a:latin typeface="Arial" charset="0"/>
              </a:rPr>
              <a:t>Континентальные водно-болотные угодья: </a:t>
            </a:r>
            <a:r>
              <a:rPr lang="ru-RU" sz="1800" dirty="0"/>
              <a:t>Ледники, озера, болота, реки, ручьи, </a:t>
            </a:r>
            <a:r>
              <a:rPr lang="ru-RU" sz="1800" dirty="0" smtClean="0"/>
              <a:t>аквиферы</a:t>
            </a:r>
            <a:endParaRPr lang="en-GB" sz="1800" dirty="0"/>
          </a:p>
          <a:p>
            <a:pPr>
              <a:lnSpc>
                <a:spcPct val="90000"/>
              </a:lnSpc>
              <a:spcBef>
                <a:spcPct val="0"/>
              </a:spcBef>
              <a:buFontTx/>
              <a:buNone/>
            </a:pPr>
            <a:endParaRPr lang="en-GB" altLang="en-US" sz="2000" dirty="0">
              <a:latin typeface="Arial" charset="0"/>
              <a:ea typeface="新細明體" pitchFamily="18" charset="-120"/>
              <a:sym typeface="Wingdings" pitchFamily="2" charset="2"/>
            </a:endParaRPr>
          </a:p>
        </p:txBody>
      </p:sp>
      <p:sp>
        <p:nvSpPr>
          <p:cNvPr id="15" name="Text Box 9"/>
          <p:cNvSpPr txBox="1">
            <a:spLocks noChangeArrowheads="1"/>
          </p:cNvSpPr>
          <p:nvPr/>
        </p:nvSpPr>
        <p:spPr bwMode="auto">
          <a:xfrm>
            <a:off x="407045" y="3748506"/>
            <a:ext cx="3595714"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a:lnSpc>
                <a:spcPct val="90000"/>
              </a:lnSpc>
              <a:spcBef>
                <a:spcPct val="0"/>
              </a:spcBef>
              <a:buNone/>
            </a:pPr>
            <a:r>
              <a:rPr lang="ru-RU" sz="1800" b="1" dirty="0">
                <a:solidFill>
                  <a:srgbClr val="009999"/>
                </a:solidFill>
                <a:latin typeface="Arial" charset="0"/>
              </a:rPr>
              <a:t>Прибрежные водно-болотные угодья: </a:t>
            </a:r>
            <a:r>
              <a:rPr lang="ru-RU" sz="1800" dirty="0"/>
              <a:t>мангровые заросли, литоральные отмели, морскые травы, коралловые </a:t>
            </a:r>
            <a:r>
              <a:rPr lang="ru-RU" sz="1800" dirty="0" smtClean="0"/>
              <a:t>рифы</a:t>
            </a:r>
            <a:endParaRPr lang="en-GB" sz="1800" dirty="0"/>
          </a:p>
        </p:txBody>
      </p:sp>
      <p:pic>
        <p:nvPicPr>
          <p:cNvPr id="15368" name="Picture 12" descr="5"/>
          <p:cNvPicPr>
            <a:picLocks noChangeAspect="1" noChangeArrowheads="1"/>
          </p:cNvPicPr>
          <p:nvPr/>
        </p:nvPicPr>
        <p:blipFill>
          <a:blip r:embed="rId3"/>
          <a:srcRect/>
          <a:stretch>
            <a:fillRect/>
          </a:stretch>
        </p:blipFill>
        <p:spPr bwMode="auto">
          <a:xfrm>
            <a:off x="4075113" y="5275433"/>
            <a:ext cx="2463800" cy="1512888"/>
          </a:xfrm>
          <a:prstGeom prst="rect">
            <a:avLst/>
          </a:prstGeom>
          <a:ln>
            <a:noFill/>
          </a:ln>
          <a:effectLst>
            <a:outerShdw blurRad="292100" dist="139700" dir="2700000" algn="tl" rotWithShape="0">
              <a:srgbClr val="333333">
                <a:alpha val="65000"/>
              </a:srgbClr>
            </a:outerShdw>
          </a:effectLst>
        </p:spPr>
      </p:pic>
      <p:pic>
        <p:nvPicPr>
          <p:cNvPr id="15369" name="Picture 15"/>
          <p:cNvPicPr>
            <a:picLocks noChangeAspect="1" noChangeArrowheads="1"/>
          </p:cNvPicPr>
          <p:nvPr/>
        </p:nvPicPr>
        <p:blipFill>
          <a:blip r:embed="rId4"/>
          <a:srcRect/>
          <a:stretch>
            <a:fillRect/>
          </a:stretch>
        </p:blipFill>
        <p:spPr bwMode="auto">
          <a:xfrm>
            <a:off x="6648450" y="5269083"/>
            <a:ext cx="2352675" cy="1508125"/>
          </a:xfrm>
          <a:prstGeom prst="rect">
            <a:avLst/>
          </a:prstGeom>
          <a:ln>
            <a:noFill/>
          </a:ln>
          <a:effectLst>
            <a:outerShdw blurRad="292100" dist="139700" dir="2700000" algn="tl" rotWithShape="0">
              <a:srgbClr val="333333">
                <a:alpha val="65000"/>
              </a:srgbClr>
            </a:outerShdw>
          </a:effectLst>
        </p:spPr>
      </p:pic>
      <p:pic>
        <p:nvPicPr>
          <p:cNvPr id="15370" name="Picture 2" descr="pakistan-wwf1.jpg (54259 bytes)"/>
          <p:cNvPicPr>
            <a:picLocks noChangeAspect="1" noChangeArrowheads="1"/>
          </p:cNvPicPr>
          <p:nvPr/>
        </p:nvPicPr>
        <p:blipFill>
          <a:blip r:embed="rId5"/>
          <a:srcRect/>
          <a:stretch>
            <a:fillRect/>
          </a:stretch>
        </p:blipFill>
        <p:spPr bwMode="auto">
          <a:xfrm>
            <a:off x="4083050" y="1590846"/>
            <a:ext cx="2432050" cy="1739900"/>
          </a:xfrm>
          <a:prstGeom prst="rect">
            <a:avLst/>
          </a:prstGeom>
          <a:ln>
            <a:noFill/>
          </a:ln>
          <a:effectLst>
            <a:outerShdw blurRad="292100" dist="139700" dir="2700000" algn="tl" rotWithShape="0">
              <a:srgbClr val="333333">
                <a:alpha val="65000"/>
              </a:srgbClr>
            </a:outerShdw>
          </a:effectLst>
        </p:spPr>
      </p:pic>
      <p:pic>
        <p:nvPicPr>
          <p:cNvPr id="15371" name="Picture 10" descr="algeria-ouled1"/>
          <p:cNvPicPr>
            <a:picLocks noChangeAspect="1" noChangeArrowheads="1"/>
          </p:cNvPicPr>
          <p:nvPr/>
        </p:nvPicPr>
        <p:blipFill>
          <a:blip r:embed="rId6"/>
          <a:srcRect/>
          <a:stretch>
            <a:fillRect/>
          </a:stretch>
        </p:blipFill>
        <p:spPr bwMode="auto">
          <a:xfrm>
            <a:off x="6656388" y="3457746"/>
            <a:ext cx="2344737" cy="1657350"/>
          </a:xfrm>
          <a:prstGeom prst="rect">
            <a:avLst/>
          </a:prstGeom>
          <a:ln>
            <a:noFill/>
          </a:ln>
          <a:effectLst>
            <a:outerShdw blurRad="292100" dist="139700" dir="2700000" algn="tl" rotWithShape="0">
              <a:srgbClr val="333333">
                <a:alpha val="65000"/>
              </a:srgbClr>
            </a:outerShdw>
          </a:effectLst>
        </p:spPr>
      </p:pic>
      <p:pic>
        <p:nvPicPr>
          <p:cNvPr id="15372" name="صورة 23"/>
          <p:cNvPicPr>
            <a:picLocks noChangeAspect="1" noChangeArrowheads="1"/>
          </p:cNvPicPr>
          <p:nvPr/>
        </p:nvPicPr>
        <p:blipFill>
          <a:blip r:embed="rId7"/>
          <a:srcRect/>
          <a:stretch>
            <a:fillRect/>
          </a:stretch>
        </p:blipFill>
        <p:spPr bwMode="auto">
          <a:xfrm>
            <a:off x="4071938" y="3459333"/>
            <a:ext cx="2428875" cy="1658938"/>
          </a:xfrm>
          <a:prstGeom prst="rect">
            <a:avLst/>
          </a:prstGeom>
          <a:ln>
            <a:noFill/>
          </a:ln>
          <a:effectLst>
            <a:outerShdw blurRad="292100" dist="139700" dir="2700000" algn="tl" rotWithShape="0">
              <a:srgbClr val="333333">
                <a:alpha val="65000"/>
              </a:srgbClr>
            </a:outerShdw>
          </a:effectLst>
        </p:spPr>
      </p:pic>
      <p:pic>
        <p:nvPicPr>
          <p:cNvPr id="15374" name="Picture 4" descr="screen5-sweden"/>
          <p:cNvPicPr>
            <a:picLocks noChangeAspect="1" noChangeArrowheads="1"/>
          </p:cNvPicPr>
          <p:nvPr/>
        </p:nvPicPr>
        <p:blipFill>
          <a:blip r:embed="rId8"/>
          <a:srcRect/>
          <a:stretch>
            <a:fillRect/>
          </a:stretch>
        </p:blipFill>
        <p:spPr bwMode="auto">
          <a:xfrm>
            <a:off x="6643688" y="1563858"/>
            <a:ext cx="2357437" cy="1766888"/>
          </a:xfrm>
          <a:prstGeom prst="rect">
            <a:avLst/>
          </a:prstGeom>
          <a:ln>
            <a:noFill/>
          </a:ln>
          <a:effectLst>
            <a:outerShdw blurRad="292100" dist="139700" dir="2700000" algn="tl" rotWithShape="0">
              <a:srgbClr val="333333">
                <a:alpha val="65000"/>
              </a:srgbClr>
            </a:outerShdw>
          </a:effectLst>
        </p:spPr>
      </p:pic>
      <p:sp>
        <p:nvSpPr>
          <p:cNvPr id="17" name="Rectangle 13"/>
          <p:cNvSpPr>
            <a:spLocks noChangeArrowheads="1"/>
          </p:cNvSpPr>
          <p:nvPr/>
        </p:nvSpPr>
        <p:spPr bwMode="auto">
          <a:xfrm>
            <a:off x="567527" y="332656"/>
            <a:ext cx="6596307" cy="978729"/>
          </a:xfrm>
          <a:prstGeom prst="rect">
            <a:avLst/>
          </a:prstGeom>
          <a:noFill/>
          <a:ln w="9525">
            <a:noFill/>
            <a:miter lim="800000"/>
            <a:headEnd/>
            <a:tailEnd/>
          </a:ln>
        </p:spPr>
        <p:txBody>
          <a:bodyPr wrap="square">
            <a:spAutoFit/>
          </a:bodyPr>
          <a:lstStyle/>
          <a:p>
            <a:pPr eaLnBrk="0" hangingPunct="0">
              <a:lnSpc>
                <a:spcPct val="90000"/>
              </a:lnSpc>
              <a:defRPr/>
            </a:pPr>
            <a:r>
              <a:rPr lang="ru-RU" altLang="zh-TW" sz="3200" b="1" dirty="0" smtClean="0">
                <a:solidFill>
                  <a:srgbClr val="008080"/>
                </a:solidFill>
                <a:latin typeface="Trebuchet MS" panose="020B0603020202020204" pitchFamily="34" charset="0"/>
                <a:ea typeface="+mj-ea"/>
              </a:rPr>
              <a:t>Что такое «Водно-болотные угодья»</a:t>
            </a:r>
            <a:r>
              <a:rPr lang="en-US" altLang="zh-TW" sz="3200" b="1" dirty="0" smtClean="0">
                <a:solidFill>
                  <a:srgbClr val="008080"/>
                </a:solidFill>
                <a:latin typeface="Trebuchet MS" panose="020B0603020202020204" pitchFamily="34" charset="0"/>
                <a:ea typeface="+mj-ea"/>
              </a:rPr>
              <a:t>?</a:t>
            </a:r>
            <a:endParaRPr lang="en-US" altLang="zh-TW" sz="3200" b="1" dirty="0">
              <a:solidFill>
                <a:srgbClr val="008080"/>
              </a:solidFill>
              <a:latin typeface="Trebuchet MS" panose="020B0603020202020204" pitchFamily="34" charset="0"/>
              <a:ea typeface="+mj-ea"/>
            </a:endParaRPr>
          </a:p>
        </p:txBody>
      </p:sp>
    </p:spTree>
    <p:extLst>
      <p:ext uri="{BB962C8B-B14F-4D97-AF65-F5344CB8AC3E}">
        <p14:creationId xmlns:p14="http://schemas.microsoft.com/office/powerpoint/2010/main" val="2816681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100" y="4979268"/>
            <a:ext cx="925252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28"/>
          <p:cNvGrpSpPr>
            <a:grpSpLocks/>
          </p:cNvGrpSpPr>
          <p:nvPr/>
        </p:nvGrpSpPr>
        <p:grpSpPr bwMode="auto">
          <a:xfrm>
            <a:off x="4584419" y="4129048"/>
            <a:ext cx="3960813" cy="2682248"/>
            <a:chOff x="214621" y="4265588"/>
            <a:chExt cx="3960440" cy="2681804"/>
          </a:xfrm>
        </p:grpSpPr>
        <p:pic>
          <p:nvPicPr>
            <p:cNvPr id="17" name="Picture 8" descr="F:\Photos\Coastal storm.jpg"/>
            <p:cNvPicPr>
              <a:picLocks noChangeAspect="1" noChangeArrowheads="1"/>
            </p:cNvPicPr>
            <p:nvPr/>
          </p:nvPicPr>
          <p:blipFill>
            <a:blip r:embed="rId3"/>
            <a:srcRect b="8000"/>
            <a:stretch>
              <a:fillRect/>
            </a:stretch>
          </p:blipFill>
          <p:spPr bwMode="auto">
            <a:xfrm>
              <a:off x="869165" y="4265588"/>
              <a:ext cx="2672031" cy="1842889"/>
            </a:xfrm>
            <a:prstGeom prst="rect">
              <a:avLst/>
            </a:prstGeom>
            <a:ln>
              <a:solidFill>
                <a:schemeClr val="bg1">
                  <a:lumMod val="85000"/>
                </a:schemeClr>
              </a:solidFill>
            </a:ln>
            <a:effectLst>
              <a:outerShdw blurRad="292100" dist="139700" dir="2700000" algn="tl" rotWithShape="0">
                <a:srgbClr val="333333">
                  <a:alpha val="65000"/>
                </a:srgbClr>
              </a:outerShdw>
            </a:effectLst>
          </p:spPr>
        </p:pic>
        <p:sp>
          <p:nvSpPr>
            <p:cNvPr id="3092" name="TextBox 20"/>
            <p:cNvSpPr txBox="1">
              <a:spLocks noChangeArrowheads="1"/>
            </p:cNvSpPr>
            <p:nvPr/>
          </p:nvSpPr>
          <p:spPr bwMode="auto">
            <a:xfrm>
              <a:off x="214621" y="6178078"/>
              <a:ext cx="3960440" cy="7693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en-US" sz="1600" b="1" dirty="0" smtClean="0">
                  <a:solidFill>
                    <a:srgbClr val="008080"/>
                  </a:solidFill>
                  <a:latin typeface="+mn-lt"/>
                </a:rPr>
                <a:t>РЕГУЛИРУЮТ</a:t>
              </a:r>
              <a:r>
                <a:rPr lang="en-GB" altLang="en-US" sz="1600" b="1" dirty="0" smtClean="0">
                  <a:solidFill>
                    <a:srgbClr val="008080"/>
                  </a:solidFill>
                  <a:latin typeface="+mn-lt"/>
                </a:rPr>
                <a:t>:</a:t>
              </a:r>
              <a:r>
                <a:rPr lang="ru-RU" altLang="en-US" sz="1600" b="1" dirty="0" smtClean="0">
                  <a:solidFill>
                    <a:srgbClr val="008080"/>
                  </a:solidFill>
                  <a:latin typeface="+mn-lt"/>
                </a:rPr>
                <a:t> </a:t>
              </a:r>
              <a:r>
                <a:rPr lang="ru-RU" sz="1400" b="1" dirty="0" smtClean="0"/>
                <a:t>смягчение </a:t>
              </a:r>
              <a:r>
                <a:rPr lang="ru-RU" sz="1400" b="1" dirty="0"/>
                <a:t>последствий изменения климата и адаптации к ним, удаление биогенных </a:t>
              </a:r>
              <a:r>
                <a:rPr lang="ru-RU" sz="1400" b="1" dirty="0" smtClean="0"/>
                <a:t>веществ</a:t>
              </a:r>
              <a:endParaRPr lang="en-GB" altLang="en-US" sz="1400" b="1" dirty="0">
                <a:latin typeface="+mn-lt"/>
              </a:endParaRPr>
            </a:p>
          </p:txBody>
        </p:sp>
      </p:grpSp>
      <p:grpSp>
        <p:nvGrpSpPr>
          <p:cNvPr id="3" name="Group 27"/>
          <p:cNvGrpSpPr>
            <a:grpSpLocks/>
          </p:cNvGrpSpPr>
          <p:nvPr/>
        </p:nvGrpSpPr>
        <p:grpSpPr bwMode="auto">
          <a:xfrm>
            <a:off x="5066177" y="1549723"/>
            <a:ext cx="3028728" cy="2815413"/>
            <a:chOff x="5039810" y="1686239"/>
            <a:chExt cx="3028394" cy="2814476"/>
          </a:xfrm>
        </p:grpSpPr>
        <p:pic>
          <p:nvPicPr>
            <p:cNvPr id="15" name="Picture 14" descr="http://www.taiwantoday.tw/public/data/2112615395771.jpg">
              <a:hlinkClick r:id="rId4"/>
            </p:cNvPr>
            <p:cNvPicPr>
              <a:picLocks noChangeAspect="1" noChangeArrowheads="1"/>
            </p:cNvPicPr>
            <p:nvPr/>
          </p:nvPicPr>
          <p:blipFill rotWithShape="1">
            <a:blip r:embed="rId5"/>
            <a:srcRect l="3642" t="3511" r="13749" b="3511"/>
            <a:stretch/>
          </p:blipFill>
          <p:spPr bwMode="auto">
            <a:xfrm>
              <a:off x="5226706" y="1686239"/>
              <a:ext cx="2664101" cy="1800225"/>
            </a:xfrm>
            <a:prstGeom prst="rect">
              <a:avLst/>
            </a:prstGeom>
            <a:ln>
              <a:solidFill>
                <a:schemeClr val="bg1">
                  <a:lumMod val="85000"/>
                </a:schemeClr>
              </a:solidFill>
            </a:ln>
            <a:effectLst>
              <a:outerShdw blurRad="292100" dist="139700" dir="2700000" algn="tl" rotWithShape="0">
                <a:srgbClr val="333333">
                  <a:alpha val="65000"/>
                </a:srgbClr>
              </a:outerShdw>
            </a:effectLst>
          </p:spPr>
        </p:pic>
        <p:sp>
          <p:nvSpPr>
            <p:cNvPr id="3089" name="TextBox 22"/>
            <p:cNvSpPr txBox="1">
              <a:spLocks noChangeArrowheads="1"/>
            </p:cNvSpPr>
            <p:nvPr/>
          </p:nvSpPr>
          <p:spPr bwMode="auto">
            <a:xfrm>
              <a:off x="5039810" y="3485390"/>
              <a:ext cx="3028394" cy="101532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en-US" sz="1600" b="1" dirty="0" smtClean="0">
                  <a:solidFill>
                    <a:srgbClr val="008080"/>
                  </a:solidFill>
                  <a:latin typeface="+mn-lt"/>
                </a:rPr>
                <a:t>ПОДДЕРЖИВАЮТ</a:t>
              </a:r>
              <a:r>
                <a:rPr lang="en-GB" altLang="en-US" sz="1600" b="1" dirty="0" smtClean="0">
                  <a:solidFill>
                    <a:srgbClr val="008080"/>
                  </a:solidFill>
                  <a:latin typeface="+mn-lt"/>
                </a:rPr>
                <a:t>:</a:t>
              </a:r>
              <a:r>
                <a:rPr lang="ru-RU" altLang="en-US" sz="1600" b="1" dirty="0" smtClean="0">
                  <a:solidFill>
                    <a:srgbClr val="008080"/>
                  </a:solidFill>
                  <a:latin typeface="+mn-lt"/>
                </a:rPr>
                <a:t> </a:t>
              </a:r>
              <a:r>
                <a:rPr lang="ru-RU" sz="1400" b="1" dirty="0"/>
                <a:t>биоразнообразие, почвообразование, круговорот питательных веществ </a:t>
              </a:r>
              <a:endParaRPr lang="en-GB" altLang="en-US" sz="1600" b="1" dirty="0">
                <a:latin typeface="+mn-lt"/>
              </a:endParaRPr>
            </a:p>
          </p:txBody>
        </p:sp>
      </p:grpSp>
      <p:grpSp>
        <p:nvGrpSpPr>
          <p:cNvPr id="4" name="Group 29"/>
          <p:cNvGrpSpPr>
            <a:grpSpLocks/>
          </p:cNvGrpSpPr>
          <p:nvPr/>
        </p:nvGrpSpPr>
        <p:grpSpPr bwMode="auto">
          <a:xfrm>
            <a:off x="570171" y="4098169"/>
            <a:ext cx="4114800" cy="2702052"/>
            <a:chOff x="4565181" y="4234385"/>
            <a:chExt cx="4113621" cy="2702118"/>
          </a:xfrm>
        </p:grpSpPr>
        <p:pic>
          <p:nvPicPr>
            <p:cNvPr id="24" name="Picture 9" descr="DSCN3084"/>
            <p:cNvPicPr>
              <a:picLocks noChangeAspect="1" noChangeArrowheads="1"/>
            </p:cNvPicPr>
            <p:nvPr/>
          </p:nvPicPr>
          <p:blipFill>
            <a:blip r:embed="rId6"/>
            <a:srcRect/>
            <a:stretch>
              <a:fillRect/>
            </a:stretch>
          </p:blipFill>
          <p:spPr bwMode="auto">
            <a:xfrm>
              <a:off x="5286244" y="4234385"/>
              <a:ext cx="2497553" cy="1874100"/>
            </a:xfrm>
            <a:prstGeom prst="rect">
              <a:avLst/>
            </a:prstGeom>
            <a:ln>
              <a:solidFill>
                <a:schemeClr val="bg1">
                  <a:lumMod val="85000"/>
                </a:schemeClr>
              </a:solidFill>
            </a:ln>
            <a:effectLst>
              <a:outerShdw blurRad="292100" dist="139700" dir="2700000" algn="tl" rotWithShape="0">
                <a:srgbClr val="333333">
                  <a:alpha val="65000"/>
                </a:srgbClr>
              </a:outerShdw>
            </a:effectLst>
          </p:spPr>
        </p:pic>
        <p:sp>
          <p:nvSpPr>
            <p:cNvPr id="3086" name="TextBox 25"/>
            <p:cNvSpPr txBox="1">
              <a:spLocks noChangeArrowheads="1"/>
            </p:cNvSpPr>
            <p:nvPr/>
          </p:nvSpPr>
          <p:spPr bwMode="auto">
            <a:xfrm>
              <a:off x="4565181" y="6167043"/>
              <a:ext cx="4113621" cy="7694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en-US" sz="1600" b="1" dirty="0" smtClean="0">
                  <a:solidFill>
                    <a:srgbClr val="008080"/>
                  </a:solidFill>
                  <a:latin typeface="+mn-lt"/>
                </a:rPr>
                <a:t>КУЛЬТУРНЫЕ</a:t>
              </a:r>
              <a:r>
                <a:rPr lang="en-GB" altLang="en-US" sz="1600" b="1" dirty="0" smtClean="0">
                  <a:solidFill>
                    <a:srgbClr val="008080"/>
                  </a:solidFill>
                  <a:latin typeface="+mn-lt"/>
                </a:rPr>
                <a:t>:</a:t>
              </a:r>
              <a:r>
                <a:rPr lang="ru-RU" altLang="en-US" sz="1600" b="1" dirty="0" smtClean="0">
                  <a:solidFill>
                    <a:srgbClr val="008080"/>
                  </a:solidFill>
                  <a:latin typeface="+mn-lt"/>
                </a:rPr>
                <a:t> </a:t>
              </a:r>
              <a:r>
                <a:rPr lang="ru-RU" sz="1400" b="1" dirty="0" smtClean="0"/>
                <a:t>наследие, духовное </a:t>
              </a:r>
              <a:r>
                <a:rPr lang="ru-RU" sz="1400" b="1" dirty="0"/>
                <a:t>и </a:t>
              </a:r>
              <a:r>
                <a:rPr lang="ru-RU" sz="1400" b="1" dirty="0" smtClean="0"/>
                <a:t>творческое вдохновение, отдых, образование</a:t>
              </a:r>
              <a:endParaRPr lang="en-GB" altLang="en-US" sz="1400" b="1" dirty="0">
                <a:latin typeface="+mn-lt"/>
              </a:endParaRPr>
            </a:p>
          </p:txBody>
        </p:sp>
      </p:grpSp>
      <p:sp>
        <p:nvSpPr>
          <p:cNvPr id="23" name="Rectangle 13"/>
          <p:cNvSpPr>
            <a:spLocks noChangeArrowheads="1"/>
          </p:cNvSpPr>
          <p:nvPr/>
        </p:nvSpPr>
        <p:spPr bwMode="auto">
          <a:xfrm>
            <a:off x="711997" y="332656"/>
            <a:ext cx="7689850" cy="978729"/>
          </a:xfrm>
          <a:prstGeom prst="rect">
            <a:avLst/>
          </a:prstGeom>
          <a:noFill/>
          <a:ln w="9525">
            <a:noFill/>
            <a:miter lim="800000"/>
            <a:headEnd/>
            <a:tailEnd/>
          </a:ln>
        </p:spPr>
        <p:txBody>
          <a:bodyPr>
            <a:spAutoFit/>
          </a:bodyPr>
          <a:lstStyle/>
          <a:p>
            <a:pPr eaLnBrk="0" hangingPunct="0">
              <a:lnSpc>
                <a:spcPct val="90000"/>
              </a:lnSpc>
              <a:defRPr/>
            </a:pPr>
            <a:r>
              <a:rPr lang="ru-RU" sz="3200" b="1" dirty="0" smtClean="0">
                <a:solidFill>
                  <a:srgbClr val="008080"/>
                </a:solidFill>
                <a:latin typeface="Trebuchet MS" panose="020B0603020202020204" pitchFamily="34" charset="0"/>
              </a:rPr>
              <a:t>Экосистемные услуги в</a:t>
            </a:r>
            <a:r>
              <a:rPr lang="ru-RU" sz="3200" b="1" dirty="0" smtClean="0">
                <a:solidFill>
                  <a:srgbClr val="008080"/>
                </a:solidFill>
                <a:latin typeface="Trebuchet MS" panose="020B0603020202020204" pitchFamily="34" charset="0"/>
                <a:ea typeface="+mj-ea"/>
              </a:rPr>
              <a:t>одно-болотных угодий</a:t>
            </a:r>
            <a:endParaRPr lang="en-US" altLang="zh-TW" sz="3200" b="1" dirty="0">
              <a:solidFill>
                <a:srgbClr val="008080"/>
              </a:solidFill>
              <a:latin typeface="Trebuchet MS" panose="020B0603020202020204" pitchFamily="34" charset="0"/>
              <a:ea typeface="+mj-ea"/>
            </a:endParaRPr>
          </a:p>
        </p:txBody>
      </p:sp>
      <p:grpSp>
        <p:nvGrpSpPr>
          <p:cNvPr id="5" name="Group 4"/>
          <p:cNvGrpSpPr/>
          <p:nvPr/>
        </p:nvGrpSpPr>
        <p:grpSpPr>
          <a:xfrm>
            <a:off x="635000" y="1558364"/>
            <a:ext cx="3960813" cy="2602572"/>
            <a:chOff x="498520" y="1694844"/>
            <a:chExt cx="3960813" cy="2602572"/>
          </a:xfrm>
        </p:grpSpPr>
        <p:sp>
          <p:nvSpPr>
            <p:cNvPr id="3076" name="TextBox 21"/>
            <p:cNvSpPr txBox="1">
              <a:spLocks noChangeArrowheads="1"/>
            </p:cNvSpPr>
            <p:nvPr/>
          </p:nvSpPr>
          <p:spPr bwMode="auto">
            <a:xfrm>
              <a:off x="498520" y="3527975"/>
              <a:ext cx="3960813" cy="769441"/>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en-US" sz="1600" b="1" dirty="0" smtClean="0">
                  <a:solidFill>
                    <a:srgbClr val="008080"/>
                  </a:solidFill>
                  <a:latin typeface="+mn-lt"/>
                </a:rPr>
                <a:t>ОБЕСПЕЧИВАЮТ</a:t>
              </a:r>
              <a:r>
                <a:rPr lang="en-GB" altLang="en-US" sz="1400" b="1" dirty="0" smtClean="0">
                  <a:solidFill>
                    <a:srgbClr val="008080"/>
                  </a:solidFill>
                  <a:latin typeface="+mn-lt"/>
                </a:rPr>
                <a:t>:</a:t>
              </a:r>
              <a:r>
                <a:rPr lang="ru-RU" altLang="en-US" sz="1400" b="1" dirty="0" smtClean="0">
                  <a:solidFill>
                    <a:srgbClr val="008080"/>
                  </a:solidFill>
                  <a:latin typeface="+mn-lt"/>
                </a:rPr>
                <a:t> </a:t>
              </a:r>
              <a:r>
                <a:rPr lang="ru-RU" sz="1400" b="1" dirty="0" smtClean="0"/>
                <a:t>продовольствие</a:t>
              </a:r>
              <a:r>
                <a:rPr lang="ru-RU" sz="1400" b="1" dirty="0"/>
                <a:t>, пресную воду, волокно, топливо, лекарства, генетические материалы </a:t>
              </a:r>
              <a:endParaRPr lang="en-GB" altLang="en-US" sz="1600" b="1" dirty="0">
                <a:latin typeface="+mn-lt"/>
              </a:endParaRPr>
            </a:p>
          </p:txBody>
        </p:sp>
        <p:pic>
          <p:nvPicPr>
            <p:cNvPr id="25" name="Picture 16" descr="http://www.pragueangkor.com/sites/default/files/page/Home/ryzove-pole-001.jpg">
              <a:hlinkClick r:id="rId7"/>
            </p:cNvPr>
            <p:cNvPicPr>
              <a:picLocks noChangeAspect="1" noChangeArrowheads="1"/>
            </p:cNvPicPr>
            <p:nvPr/>
          </p:nvPicPr>
          <p:blipFill rotWithShape="1">
            <a:blip r:embed="rId8"/>
            <a:srcRect r="3091"/>
            <a:stretch/>
          </p:blipFill>
          <p:spPr bwMode="auto">
            <a:xfrm>
              <a:off x="1107371" y="1694844"/>
              <a:ext cx="2664351" cy="17911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524614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ome\My Documents\Meetings\2015\2015_08_22 (Dali)\Photos\IMG_496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4360"/>
          <a:stretch/>
        </p:blipFill>
        <p:spPr bwMode="auto">
          <a:xfrm>
            <a:off x="204222" y="1484785"/>
            <a:ext cx="8828617" cy="53065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907" y="2707710"/>
            <a:ext cx="8220582" cy="2154436"/>
          </a:xfrm>
          <a:prstGeom prst="rect">
            <a:avLst/>
          </a:prstGeom>
          <a:solidFill>
            <a:srgbClr val="FFFFFF">
              <a:alpha val="72157"/>
            </a:srgbClr>
          </a:solidFill>
        </p:spPr>
        <p:txBody>
          <a:bodyPr wrap="square" rtlCol="0">
            <a:spAutoFit/>
          </a:bodyPr>
          <a:lstStyle/>
          <a:p>
            <a:r>
              <a:rPr lang="ru-RU" sz="1900" b="1" dirty="0">
                <a:solidFill>
                  <a:srgbClr val="008080"/>
                </a:solidFill>
              </a:rPr>
              <a:t>Устойчивые Цели развития</a:t>
            </a:r>
            <a:r>
              <a:rPr lang="ru-RU" sz="1900" b="1" dirty="0" smtClean="0">
                <a:solidFill>
                  <a:srgbClr val="008080"/>
                </a:solidFill>
              </a:rPr>
              <a:t>:</a:t>
            </a:r>
          </a:p>
          <a:p>
            <a:r>
              <a:rPr lang="ru-RU" sz="1600" dirty="0"/>
              <a:t>- </a:t>
            </a:r>
            <a:r>
              <a:rPr lang="ru-RU" sz="1600" b="1" dirty="0"/>
              <a:t>6.5</a:t>
            </a:r>
            <a:r>
              <a:rPr lang="ru-RU" sz="1600" dirty="0"/>
              <a:t> К 2030 году обеспечить комплексное управление водными ресурсами на всех уровнях, в том числе, в соответствующих случаях, посредством трансграничного сотрудничества;</a:t>
            </a:r>
            <a:endParaRPr lang="en-GB" sz="1600" dirty="0"/>
          </a:p>
          <a:p>
            <a:r>
              <a:rPr lang="ru-RU" sz="1600" dirty="0"/>
              <a:t>-</a:t>
            </a:r>
            <a:r>
              <a:rPr lang="ru-RU" sz="1600" b="1" dirty="0"/>
              <a:t> 15.1 </a:t>
            </a:r>
            <a:r>
              <a:rPr lang="ru-RU" sz="1600" dirty="0"/>
              <a:t>К 2020 году обеспечить сохранение, восстановление и устойчивое использование наземных и внутренних пресноводных экосистем и связанных с ними услуг ... в соответствии с обязательствами по международным соглашениям;</a:t>
            </a:r>
            <a:endParaRPr lang="en-GB" sz="1600" dirty="0"/>
          </a:p>
          <a:p>
            <a:endParaRPr lang="en-GB" sz="1900" b="1" dirty="0">
              <a:solidFill>
                <a:srgbClr val="008080"/>
              </a:solidFill>
            </a:endParaRPr>
          </a:p>
        </p:txBody>
      </p:sp>
      <p:sp>
        <p:nvSpPr>
          <p:cNvPr id="4" name="TextBox 3"/>
          <p:cNvSpPr txBox="1"/>
          <p:nvPr/>
        </p:nvSpPr>
        <p:spPr>
          <a:xfrm>
            <a:off x="521811" y="4642875"/>
            <a:ext cx="8224678" cy="2154436"/>
          </a:xfrm>
          <a:prstGeom prst="rect">
            <a:avLst/>
          </a:prstGeom>
          <a:solidFill>
            <a:srgbClr val="FFFFFF">
              <a:alpha val="72157"/>
            </a:srgbClr>
          </a:solidFill>
        </p:spPr>
        <p:txBody>
          <a:bodyPr wrap="square" rtlCol="0">
            <a:spAutoFit/>
          </a:bodyPr>
          <a:lstStyle/>
          <a:p>
            <a:pPr lvl="0"/>
            <a:r>
              <a:rPr lang="ru-RU" sz="1900" b="1" dirty="0">
                <a:solidFill>
                  <a:srgbClr val="008080"/>
                </a:solidFill>
              </a:rPr>
              <a:t>Сендайская рамочная программа по снижению риска бедствий на 2015–2030 гг.:</a:t>
            </a:r>
          </a:p>
          <a:p>
            <a:pPr lvl="0"/>
            <a:r>
              <a:rPr lang="ru-RU" sz="1600" b="1" dirty="0"/>
              <a:t>Приоритет 3: 30 (</a:t>
            </a:r>
            <a:r>
              <a:rPr lang="en-GB" sz="1600" b="1" dirty="0"/>
              <a:t>g</a:t>
            </a:r>
            <a:r>
              <a:rPr lang="ru-RU" sz="1600" b="1" dirty="0"/>
              <a:t>) </a:t>
            </a:r>
            <a:r>
              <a:rPr lang="ru-RU" sz="1600" dirty="0"/>
              <a:t>Поощрять всесторонний учет результатов оценки и картирования рисков бедствий и управления ими при разработке и осуществлении планов управления ... в частности, горных регионов, речных бассейнов, прибрежных затапливаемых равнин, засушливых районов, водно-болотных угодий и всех других районов, подверженных засухе и затоплению ... сохраняя экосистемные функции, способствующие снижению рисков. </a:t>
            </a:r>
            <a:endParaRPr lang="en-US" sz="1900" dirty="0"/>
          </a:p>
        </p:txBody>
      </p:sp>
      <p:sp>
        <p:nvSpPr>
          <p:cNvPr id="5" name="TextBox 4"/>
          <p:cNvSpPr txBox="1"/>
          <p:nvPr/>
        </p:nvSpPr>
        <p:spPr>
          <a:xfrm>
            <a:off x="528486" y="1543604"/>
            <a:ext cx="8218002" cy="1169551"/>
          </a:xfrm>
          <a:prstGeom prst="rect">
            <a:avLst/>
          </a:prstGeom>
          <a:solidFill>
            <a:srgbClr val="FFFFFF">
              <a:alpha val="72157"/>
            </a:srgbClr>
          </a:solidFill>
        </p:spPr>
        <p:txBody>
          <a:bodyPr wrap="square" rtlCol="0">
            <a:spAutoFit/>
          </a:bodyPr>
          <a:lstStyle/>
          <a:p>
            <a:pPr lvl="0"/>
            <a:r>
              <a:rPr lang="ru-RU" sz="1900" b="1" dirty="0">
                <a:solidFill>
                  <a:srgbClr val="008080"/>
                </a:solidFill>
              </a:rPr>
              <a:t>Целевые задачи по </a:t>
            </a:r>
            <a:r>
              <a:rPr lang="ru-RU" sz="1900" b="1" dirty="0" smtClean="0">
                <a:solidFill>
                  <a:srgbClr val="008080"/>
                </a:solidFill>
              </a:rPr>
              <a:t>биоразнообразию, принятые </a:t>
            </a:r>
            <a:r>
              <a:rPr lang="ru-RU" sz="1900" b="1" dirty="0">
                <a:solidFill>
                  <a:srgbClr val="008080"/>
                </a:solidFill>
              </a:rPr>
              <a:t>в Айчи:</a:t>
            </a:r>
            <a:endParaRPr lang="en-GB" sz="1900" b="1" dirty="0">
              <a:solidFill>
                <a:srgbClr val="008080"/>
              </a:solidFill>
            </a:endParaRPr>
          </a:p>
          <a:p>
            <a:r>
              <a:rPr lang="ru-RU" sz="1900" b="1" dirty="0"/>
              <a:t>Целевая задача 14 </a:t>
            </a:r>
            <a:r>
              <a:rPr lang="ru-RU" sz="1600" dirty="0"/>
              <a:t>гласит, что к 2020 году восстановлены и охраняются экосистемы, оказывающие важнейшие услуги, включая услуги, связанные с водой, и и содействующие охране здоровья, жизнеобеспечению и благосостоянию...</a:t>
            </a:r>
            <a:endParaRPr lang="en-GB" sz="1600" dirty="0"/>
          </a:p>
        </p:txBody>
      </p:sp>
      <p:sp>
        <p:nvSpPr>
          <p:cNvPr id="6" name="Rectangle 13"/>
          <p:cNvSpPr>
            <a:spLocks noChangeArrowheads="1"/>
          </p:cNvSpPr>
          <p:nvPr/>
        </p:nvSpPr>
        <p:spPr bwMode="auto">
          <a:xfrm>
            <a:off x="545277" y="62857"/>
            <a:ext cx="6953765" cy="1421928"/>
          </a:xfrm>
          <a:prstGeom prst="rect">
            <a:avLst/>
          </a:prstGeom>
          <a:noFill/>
          <a:ln w="9525">
            <a:noFill/>
            <a:miter lim="800000"/>
            <a:headEnd/>
            <a:tailEnd/>
          </a:ln>
        </p:spPr>
        <p:txBody>
          <a:bodyPr wrap="square">
            <a:spAutoFit/>
          </a:bodyPr>
          <a:lstStyle/>
          <a:p>
            <a:pPr>
              <a:lnSpc>
                <a:spcPct val="90000"/>
              </a:lnSpc>
              <a:spcBef>
                <a:spcPct val="0"/>
              </a:spcBef>
              <a:defRPr/>
            </a:pPr>
            <a:r>
              <a:rPr lang="ru-RU" altLang="zh-TW" sz="3200" b="1" dirty="0" smtClean="0">
                <a:solidFill>
                  <a:srgbClr val="008080"/>
                </a:solidFill>
                <a:latin typeface="Trebuchet MS" panose="020B0603020202020204" pitchFamily="34" charset="0"/>
                <a:ea typeface="+mj-ea"/>
                <a:cs typeface="+mj-cs"/>
              </a:rPr>
              <a:t>Водно-болотные угодья и недавние международные соглашения </a:t>
            </a:r>
            <a:endParaRPr lang="en-US" altLang="zh-TW" sz="3200" b="1" dirty="0">
              <a:solidFill>
                <a:srgbClr val="008080"/>
              </a:solidFill>
              <a:latin typeface="Trebuchet MS" panose="020B0603020202020204" pitchFamily="34" charset="0"/>
              <a:ea typeface="+mj-ea"/>
              <a:cs typeface="+mj-cs"/>
            </a:endParaRPr>
          </a:p>
        </p:txBody>
      </p:sp>
    </p:spTree>
    <p:extLst>
      <p:ext uri="{BB962C8B-B14F-4D97-AF65-F5344CB8AC3E}">
        <p14:creationId xmlns:p14="http://schemas.microsoft.com/office/powerpoint/2010/main" val="209062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0" y="5071996"/>
            <a:ext cx="9144280" cy="1782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4" descr="F:\Meetings\2011\2011_03_20 (Lao)\Photographs\21 March\IMG_0878.JPG"/>
          <p:cNvPicPr>
            <a:picLocks noChangeAspect="1" noChangeArrowheads="1"/>
          </p:cNvPicPr>
          <p:nvPr/>
        </p:nvPicPr>
        <p:blipFill rotWithShape="1">
          <a:blip r:embed="rId3">
            <a:extLst>
              <a:ext uri="{28A0092B-C50C-407E-A947-70E740481C1C}">
                <a14:useLocalDpi xmlns:a14="http://schemas.microsoft.com/office/drawing/2010/main" val="0"/>
              </a:ext>
            </a:extLst>
          </a:blip>
          <a:srcRect t="10217" b="11371"/>
          <a:stretch/>
        </p:blipFill>
        <p:spPr bwMode="auto">
          <a:xfrm>
            <a:off x="144292" y="1497718"/>
            <a:ext cx="8873580" cy="521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207356" y="1568990"/>
            <a:ext cx="5778500" cy="3813768"/>
            <a:chOff x="349737" y="1506328"/>
            <a:chExt cx="5778013" cy="3813385"/>
          </a:xfrm>
        </p:grpSpPr>
        <p:sp>
          <p:nvSpPr>
            <p:cNvPr id="15" name="TextBox 38"/>
            <p:cNvSpPr txBox="1">
              <a:spLocks noChangeArrowheads="1"/>
            </p:cNvSpPr>
            <p:nvPr/>
          </p:nvSpPr>
          <p:spPr bwMode="auto">
            <a:xfrm>
              <a:off x="349737" y="1506328"/>
              <a:ext cx="2303887" cy="2877422"/>
            </a:xfrm>
            <a:prstGeom prst="rect">
              <a:avLst/>
            </a:prstGeom>
            <a:solidFill>
              <a:schemeClr val="bg1">
                <a:alpha val="50196"/>
              </a:schemeClr>
            </a:solidFill>
            <a:ln w="9525">
              <a:noFill/>
              <a:miter lim="800000"/>
              <a:headEnd/>
              <a:tailEnd/>
            </a:ln>
          </p:spPr>
          <p:txBody>
            <a:bodyPr wrap="square">
              <a:spAutoFit/>
            </a:bodyPr>
            <a:lstStyle/>
            <a:p>
              <a:pPr marL="0" lvl="2">
                <a:defRPr/>
              </a:pPr>
              <a:r>
                <a:rPr lang="ru-RU" sz="1600" dirty="0"/>
                <a:t>Обеспечить </a:t>
              </a:r>
              <a:r>
                <a:rPr lang="ru-RU" sz="1600" b="1" dirty="0"/>
                <a:t>устойчивое использование </a:t>
              </a:r>
              <a:r>
                <a:rPr lang="ru-RU" sz="1600" dirty="0"/>
                <a:t>водно-болотных угодий и их ресурсов в интересах </a:t>
              </a:r>
              <a:r>
                <a:rPr lang="ru-RU" sz="1600" dirty="0" smtClean="0"/>
                <a:t>человечества</a:t>
              </a:r>
              <a:r>
                <a:rPr lang="en-GB" sz="1600" dirty="0" smtClean="0"/>
                <a:t>.</a:t>
              </a:r>
              <a:endParaRPr lang="en-GB" sz="1600" dirty="0"/>
            </a:p>
            <a:p>
              <a:pPr marL="177800" lvl="2" indent="-177800">
                <a:spcAft>
                  <a:spcPts val="300"/>
                </a:spcAft>
                <a:buSzPct val="110000"/>
                <a:buFont typeface="Arial" charset="0"/>
                <a:buChar char="•"/>
                <a:defRPr/>
              </a:pPr>
              <a:r>
                <a:rPr lang="ru-RU" sz="1600" dirty="0" smtClean="0"/>
                <a:t>Инвенторизация ВБУ</a:t>
              </a:r>
              <a:endParaRPr lang="en-GB" sz="1600" dirty="0"/>
            </a:p>
            <a:p>
              <a:pPr marL="177800" lvl="2" indent="-177800">
                <a:spcAft>
                  <a:spcPts val="300"/>
                </a:spcAft>
                <a:buSzPct val="110000"/>
                <a:buFont typeface="Arial" charset="0"/>
                <a:buChar char="•"/>
                <a:defRPr/>
              </a:pPr>
              <a:r>
                <a:rPr lang="ru-RU" sz="1600" dirty="0" smtClean="0"/>
                <a:t>Законодательства</a:t>
              </a:r>
              <a:endParaRPr lang="en-GB" sz="1600" dirty="0"/>
            </a:p>
            <a:p>
              <a:pPr marL="177800" lvl="2" indent="-177800">
                <a:spcAft>
                  <a:spcPts val="300"/>
                </a:spcAft>
                <a:buSzPct val="110000"/>
                <a:buFont typeface="Arial" charset="0"/>
                <a:buChar char="•"/>
                <a:defRPr/>
              </a:pPr>
              <a:r>
                <a:rPr lang="ru-RU" sz="1600" dirty="0" smtClean="0"/>
                <a:t>ВБУ</a:t>
              </a:r>
              <a:r>
                <a:rPr lang="en-GB" sz="1600" dirty="0" smtClean="0"/>
                <a:t> </a:t>
              </a:r>
              <a:r>
                <a:rPr lang="en-GB" sz="1600" dirty="0"/>
                <a:t>CEPA</a:t>
              </a:r>
            </a:p>
          </p:txBody>
        </p:sp>
        <p:sp>
          <p:nvSpPr>
            <p:cNvPr id="17" name="Pie 16"/>
            <p:cNvSpPr/>
            <p:nvPr/>
          </p:nvSpPr>
          <p:spPr>
            <a:xfrm rot="8114391">
              <a:off x="2521254" y="1748204"/>
              <a:ext cx="3606496" cy="3571509"/>
            </a:xfrm>
            <a:prstGeom prst="pie">
              <a:avLst>
                <a:gd name="adj1" fmla="val 1231283"/>
                <a:gd name="adj2" fmla="val 8108002"/>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233" name="TextBox 35"/>
            <p:cNvSpPr txBox="1">
              <a:spLocks noChangeArrowheads="1"/>
            </p:cNvSpPr>
            <p:nvPr/>
          </p:nvSpPr>
          <p:spPr bwMode="auto">
            <a:xfrm>
              <a:off x="2653624" y="2635250"/>
              <a:ext cx="1743089" cy="101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en-US" sz="2000" b="1" dirty="0" smtClean="0">
                  <a:latin typeface="Arial" charset="0"/>
                </a:rPr>
                <a:t>Разумное использование ВБУ</a:t>
              </a:r>
              <a:endParaRPr lang="en-US" altLang="en-US" sz="2000" b="1" dirty="0">
                <a:latin typeface="Arial" charset="0"/>
              </a:endParaRPr>
            </a:p>
          </p:txBody>
        </p:sp>
      </p:grpSp>
      <p:grpSp>
        <p:nvGrpSpPr>
          <p:cNvPr id="3" name="Group 18"/>
          <p:cNvGrpSpPr>
            <a:grpSpLocks/>
          </p:cNvGrpSpPr>
          <p:nvPr/>
        </p:nvGrpSpPr>
        <p:grpSpPr bwMode="auto">
          <a:xfrm>
            <a:off x="2083781" y="1904564"/>
            <a:ext cx="4500563" cy="4973380"/>
            <a:chOff x="2226045" y="1841500"/>
            <a:chExt cx="4500580" cy="4973086"/>
          </a:xfrm>
        </p:grpSpPr>
        <p:sp>
          <p:nvSpPr>
            <p:cNvPr id="20" name="Pie 19"/>
            <p:cNvSpPr/>
            <p:nvPr/>
          </p:nvSpPr>
          <p:spPr>
            <a:xfrm rot="1500820">
              <a:off x="2580059" y="1841500"/>
              <a:ext cx="3606814" cy="3571664"/>
            </a:xfrm>
            <a:prstGeom prst="pie">
              <a:avLst>
                <a:gd name="adj1" fmla="val 21311312"/>
                <a:gd name="adj2" fmla="val 7797259"/>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229" name="TextBox 20"/>
            <p:cNvSpPr txBox="1">
              <a:spLocks noChangeArrowheads="1"/>
            </p:cNvSpPr>
            <p:nvPr/>
          </p:nvSpPr>
          <p:spPr bwMode="auto">
            <a:xfrm>
              <a:off x="3274108" y="4214504"/>
              <a:ext cx="2376273" cy="70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en-US" sz="2000" b="1" dirty="0" smtClean="0">
                  <a:latin typeface="Arial" charset="0"/>
                </a:rPr>
                <a:t>Международное сотрудничество</a:t>
              </a:r>
              <a:endParaRPr lang="en-US" altLang="en-US" sz="2000" b="1" dirty="0">
                <a:latin typeface="Arial" charset="0"/>
              </a:endParaRPr>
            </a:p>
          </p:txBody>
        </p:sp>
        <p:sp>
          <p:nvSpPr>
            <p:cNvPr id="9230" name="TextBox 21"/>
            <p:cNvSpPr txBox="1">
              <a:spLocks noChangeArrowheads="1"/>
            </p:cNvSpPr>
            <p:nvPr/>
          </p:nvSpPr>
          <p:spPr bwMode="auto">
            <a:xfrm>
              <a:off x="2226045" y="5491225"/>
              <a:ext cx="4500580" cy="1323361"/>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algn="ctr" eaLnBrk="1" hangingPunct="1">
                <a:spcBef>
                  <a:spcPct val="0"/>
                </a:spcBef>
                <a:buNone/>
              </a:pPr>
              <a:r>
                <a:rPr lang="ru-RU" sz="2000" b="1" dirty="0" smtClean="0"/>
                <a:t>Международное сотрудничество </a:t>
              </a:r>
              <a:r>
                <a:rPr lang="ru-RU" sz="2000" dirty="0" smtClean="0"/>
                <a:t>по </a:t>
              </a:r>
              <a:r>
                <a:rPr lang="ru-RU" sz="2000" dirty="0"/>
                <a:t>вопросам, касающихся </a:t>
              </a:r>
              <a:r>
                <a:rPr lang="ru-RU" sz="2000" dirty="0" smtClean="0"/>
                <a:t>трансграничных ресурсов, </a:t>
              </a:r>
              <a:r>
                <a:rPr lang="ru-RU" sz="2000" dirty="0"/>
                <a:t>например, </a:t>
              </a:r>
              <a:r>
                <a:rPr lang="ru-RU" sz="2000" dirty="0" smtClean="0"/>
                <a:t>водные ресурсы, мигрирующие виды</a:t>
              </a:r>
              <a:endParaRPr lang="en-GB" sz="2000" dirty="0"/>
            </a:p>
          </p:txBody>
        </p:sp>
      </p:grpSp>
      <p:grpSp>
        <p:nvGrpSpPr>
          <p:cNvPr id="4" name="Group 23"/>
          <p:cNvGrpSpPr>
            <a:grpSpLocks/>
          </p:cNvGrpSpPr>
          <p:nvPr/>
        </p:nvGrpSpPr>
        <p:grpSpPr bwMode="auto">
          <a:xfrm>
            <a:off x="2537591" y="1569663"/>
            <a:ext cx="6401452" cy="3846451"/>
            <a:chOff x="2679490" y="1506584"/>
            <a:chExt cx="6402128" cy="3846465"/>
          </a:xfrm>
        </p:grpSpPr>
        <p:sp>
          <p:nvSpPr>
            <p:cNvPr id="9225" name="TextBox 25"/>
            <p:cNvSpPr txBox="1">
              <a:spLocks noChangeArrowheads="1"/>
            </p:cNvSpPr>
            <p:nvPr/>
          </p:nvSpPr>
          <p:spPr bwMode="auto">
            <a:xfrm>
              <a:off x="5852604" y="1506584"/>
              <a:ext cx="3229014" cy="1938999"/>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None/>
              </a:pPr>
              <a:r>
                <a:rPr lang="ru-RU" sz="2000" dirty="0" smtClean="0"/>
                <a:t>Назначение и управление приоритетными ВБУ как </a:t>
              </a:r>
              <a:r>
                <a:rPr lang="ru-RU" sz="2000" dirty="0"/>
                <a:t>Водно-болотные угодья международного значения </a:t>
              </a:r>
              <a:r>
                <a:rPr lang="ru-RU" sz="2000" b="1" dirty="0"/>
                <a:t>(</a:t>
              </a:r>
              <a:r>
                <a:rPr lang="ru-RU" sz="2000" b="1" dirty="0" smtClean="0"/>
                <a:t>Рамсарские угодья)</a:t>
              </a:r>
              <a:endParaRPr lang="en-GB" sz="2000" b="1" dirty="0"/>
            </a:p>
            <a:p>
              <a:pPr algn="r" eaLnBrk="1" hangingPunct="1">
                <a:spcBef>
                  <a:spcPct val="0"/>
                </a:spcBef>
                <a:buFontTx/>
                <a:buNone/>
              </a:pPr>
              <a:r>
                <a:rPr lang="en-GB" altLang="en-US" sz="2000" dirty="0" smtClean="0">
                  <a:latin typeface="Arial" charset="0"/>
                </a:rPr>
                <a:t>&gt; 2,240</a:t>
              </a:r>
              <a:r>
                <a:rPr lang="ru-RU" altLang="en-US" sz="2000" dirty="0" smtClean="0">
                  <a:latin typeface="Arial" charset="0"/>
                </a:rPr>
                <a:t> угодий в Мире</a:t>
              </a:r>
              <a:r>
                <a:rPr lang="en-GB" altLang="en-US" sz="1800" dirty="0" smtClean="0">
                  <a:latin typeface="Arial" charset="0"/>
                </a:rPr>
                <a:t>.</a:t>
              </a:r>
              <a:endParaRPr lang="en-GB" altLang="en-US" sz="1800" dirty="0">
                <a:latin typeface="Arial" charset="0"/>
              </a:endParaRPr>
            </a:p>
          </p:txBody>
        </p:sp>
        <p:sp>
          <p:nvSpPr>
            <p:cNvPr id="27" name="Pie 26"/>
            <p:cNvSpPr/>
            <p:nvPr/>
          </p:nvSpPr>
          <p:spPr>
            <a:xfrm rot="16200000">
              <a:off x="2662211" y="1763516"/>
              <a:ext cx="3606812" cy="3572253"/>
            </a:xfrm>
            <a:prstGeom prst="pie">
              <a:avLst>
                <a:gd name="adj1" fmla="val 0"/>
                <a:gd name="adj2" fmla="val 6612247"/>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227" name="TextBox 27"/>
            <p:cNvSpPr txBox="1">
              <a:spLocks noChangeArrowheads="1"/>
            </p:cNvSpPr>
            <p:nvPr/>
          </p:nvSpPr>
          <p:spPr bwMode="auto">
            <a:xfrm>
              <a:off x="4433888" y="2642548"/>
              <a:ext cx="1817856" cy="70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en-US" sz="2000" b="1" dirty="0" smtClean="0">
                  <a:latin typeface="Arial" charset="0"/>
                </a:rPr>
                <a:t>Рамсарские Угодья</a:t>
              </a:r>
              <a:endParaRPr lang="en-US" altLang="en-US" sz="2000" b="1" dirty="0">
                <a:latin typeface="Arial" charset="0"/>
              </a:endParaRPr>
            </a:p>
          </p:txBody>
        </p:sp>
      </p:grpSp>
      <p:sp>
        <p:nvSpPr>
          <p:cNvPr id="19" name="Rectangle 13"/>
          <p:cNvSpPr>
            <a:spLocks noChangeArrowheads="1"/>
          </p:cNvSpPr>
          <p:nvPr/>
        </p:nvSpPr>
        <p:spPr bwMode="auto">
          <a:xfrm>
            <a:off x="714579" y="499191"/>
            <a:ext cx="6176963" cy="535531"/>
          </a:xfrm>
          <a:prstGeom prst="rect">
            <a:avLst/>
          </a:prstGeom>
          <a:noFill/>
          <a:ln w="9525">
            <a:noFill/>
            <a:miter lim="800000"/>
            <a:headEnd/>
            <a:tailEnd/>
          </a:ln>
        </p:spPr>
        <p:txBody>
          <a:bodyPr>
            <a:spAutoFit/>
          </a:bodyPr>
          <a:lstStyle/>
          <a:p>
            <a:pPr>
              <a:lnSpc>
                <a:spcPct val="90000"/>
              </a:lnSpc>
              <a:spcBef>
                <a:spcPct val="0"/>
              </a:spcBef>
              <a:defRPr/>
            </a:pPr>
            <a:r>
              <a:rPr lang="ru-RU" sz="3200" b="1" dirty="0" smtClean="0">
                <a:solidFill>
                  <a:srgbClr val="008080"/>
                </a:solidFill>
                <a:latin typeface="Trebuchet MS" panose="020B0603020202020204" pitchFamily="34" charset="0"/>
                <a:ea typeface="+mj-ea"/>
                <a:cs typeface="+mj-cs"/>
              </a:rPr>
              <a:t>«3 столпа» Конвенции</a:t>
            </a:r>
            <a:endParaRPr lang="en-US" altLang="zh-TW" sz="3200" b="1" dirty="0">
              <a:solidFill>
                <a:srgbClr val="008080"/>
              </a:solidFill>
              <a:latin typeface="Trebuchet MS" panose="020B0603020202020204" pitchFamily="34" charset="0"/>
              <a:ea typeface="+mj-ea"/>
              <a:cs typeface="+mj-cs"/>
            </a:endParaRPr>
          </a:p>
        </p:txBody>
      </p:sp>
      <p:sp>
        <p:nvSpPr>
          <p:cNvPr id="6" name="Rectangle 5"/>
          <p:cNvSpPr/>
          <p:nvPr/>
        </p:nvSpPr>
        <p:spPr>
          <a:xfrm>
            <a:off x="2286000" y="2967335"/>
            <a:ext cx="4572000" cy="369332"/>
          </a:xfrm>
          <a:prstGeom prst="rect">
            <a:avLst/>
          </a:prstGeom>
        </p:spPr>
        <p:txBody>
          <a:bodyPr>
            <a:spAutoFit/>
          </a:bodyPr>
          <a:lstStyle/>
          <a:p>
            <a:endParaRPr lang="en-GB" dirty="0"/>
          </a:p>
        </p:txBody>
      </p:sp>
      <p:sp>
        <p:nvSpPr>
          <p:cNvPr id="7" name="Rectangle 6"/>
          <p:cNvSpPr/>
          <p:nvPr/>
        </p:nvSpPr>
        <p:spPr>
          <a:xfrm>
            <a:off x="2286000" y="2690336"/>
            <a:ext cx="4572000" cy="369332"/>
          </a:xfrm>
          <a:prstGeom prst="rect">
            <a:avLst/>
          </a:prstGeom>
        </p:spPr>
        <p:txBody>
          <a:bodyPr>
            <a:spAutoFit/>
          </a:bodyPr>
          <a:lstStyle/>
          <a:p>
            <a:endParaRPr lang="en-GB" dirty="0"/>
          </a:p>
        </p:txBody>
      </p:sp>
      <p:sp>
        <p:nvSpPr>
          <p:cNvPr id="8" name="Rectangle 7"/>
          <p:cNvSpPr/>
          <p:nvPr/>
        </p:nvSpPr>
        <p:spPr>
          <a:xfrm>
            <a:off x="2286000" y="2690336"/>
            <a:ext cx="4572000" cy="369332"/>
          </a:xfrm>
          <a:prstGeom prst="rect">
            <a:avLst/>
          </a:prstGeom>
        </p:spPr>
        <p:txBody>
          <a:bodyPr>
            <a:spAutoFit/>
          </a:bodyPr>
          <a:lstStyle/>
          <a:p>
            <a:pPr lvl="0"/>
            <a:endParaRPr lang="en-GB" dirty="0"/>
          </a:p>
        </p:txBody>
      </p:sp>
    </p:spTree>
    <p:extLst>
      <p:ext uri="{BB962C8B-B14F-4D97-AF65-F5344CB8AC3E}">
        <p14:creationId xmlns:p14="http://schemas.microsoft.com/office/powerpoint/2010/main" val="4255559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http://www.reisenett.no/map_collection/commonwealth/CIS_Central_Asia_pol_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23813"/>
            <a:ext cx="868203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7150" y="14288"/>
            <a:ext cx="4857750"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1268"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28713" y="4946650"/>
            <a:ext cx="196850" cy="214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06888" y="5986463"/>
            <a:ext cx="195262"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81613" y="5915025"/>
            <a:ext cx="195262" cy="214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508625" y="5575300"/>
            <a:ext cx="195263" cy="214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2"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18125" y="5411788"/>
            <a:ext cx="195263"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3"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94225" y="5113338"/>
            <a:ext cx="196850"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4"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057650" y="5003800"/>
            <a:ext cx="195263" cy="214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5"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379788" y="5399088"/>
            <a:ext cx="196850"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6"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997575" y="4502150"/>
            <a:ext cx="196850" cy="214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7"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84838" y="5003800"/>
            <a:ext cx="195262" cy="214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8"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414463" y="3027363"/>
            <a:ext cx="196850"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9"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9625" y="2452688"/>
            <a:ext cx="195263"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6899275" y="5126038"/>
            <a:ext cx="1285875" cy="35718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TextBox 18"/>
          <p:cNvSpPr txBox="1"/>
          <p:nvPr/>
        </p:nvSpPr>
        <p:spPr>
          <a:xfrm>
            <a:off x="6929438" y="1160463"/>
            <a:ext cx="2197100" cy="5693866"/>
          </a:xfrm>
          <a:prstGeom prst="rect">
            <a:avLst/>
          </a:prstGeom>
          <a:solidFill>
            <a:schemeClr val="bg1">
              <a:lumMod val="95000"/>
            </a:schemeClr>
          </a:solidFill>
          <a:ln>
            <a:solidFill>
              <a:schemeClr val="tx1"/>
            </a:solidFill>
          </a:ln>
        </p:spPr>
        <p:txBody>
          <a:bodyPr>
            <a:spAutoFit/>
          </a:bodyPr>
          <a:lstStyle/>
          <a:p>
            <a:pPr>
              <a:defRPr/>
            </a:pPr>
            <a:r>
              <a:rPr lang="en-GB" sz="1200" b="1" dirty="0">
                <a:solidFill>
                  <a:srgbClr val="008080"/>
                </a:solidFill>
              </a:rPr>
              <a:t>Ramsar Sites in </a:t>
            </a:r>
          </a:p>
          <a:p>
            <a:pPr>
              <a:defRPr/>
            </a:pPr>
            <a:r>
              <a:rPr lang="en-GB" sz="1200" b="1" dirty="0">
                <a:solidFill>
                  <a:srgbClr val="008080"/>
                </a:solidFill>
              </a:rPr>
              <a:t>Central Asia</a:t>
            </a:r>
          </a:p>
          <a:p>
            <a:pPr>
              <a:defRPr/>
            </a:pPr>
            <a:endParaRPr lang="en-GB" sz="1000" b="1" dirty="0">
              <a:solidFill>
                <a:srgbClr val="C00000"/>
              </a:solidFill>
            </a:endParaRPr>
          </a:p>
          <a:p>
            <a:pPr>
              <a:defRPr/>
            </a:pPr>
            <a:r>
              <a:rPr lang="en-GB" sz="1000" b="1" dirty="0" smtClean="0">
                <a:solidFill>
                  <a:srgbClr val="008080"/>
                </a:solidFill>
              </a:rPr>
              <a:t>Kazakhstan (2007, 10)</a:t>
            </a:r>
            <a:endParaRPr lang="en-GB" sz="1000" b="1" dirty="0">
              <a:solidFill>
                <a:srgbClr val="008080"/>
              </a:solidFill>
            </a:endParaRPr>
          </a:p>
          <a:p>
            <a:pPr marL="95250" indent="-95250">
              <a:buClr>
                <a:srgbClr val="009999"/>
              </a:buClr>
              <a:buFont typeface="Arial" pitchFamily="34" charset="0"/>
              <a:buChar char="•"/>
              <a:defRPr/>
            </a:pPr>
            <a:r>
              <a:rPr lang="en-GB" sz="1000" dirty="0" err="1"/>
              <a:t>Tengiz-Korgalzhyn</a:t>
            </a:r>
            <a:r>
              <a:rPr lang="en-GB" sz="1000" dirty="0"/>
              <a:t> </a:t>
            </a:r>
            <a:r>
              <a:rPr lang="en-GB" sz="1000" dirty="0" smtClean="0"/>
              <a:t>Lake System</a:t>
            </a:r>
            <a:endParaRPr lang="en-GB" sz="1000" dirty="0"/>
          </a:p>
          <a:p>
            <a:pPr marL="95250" indent="-95250">
              <a:buClr>
                <a:srgbClr val="009999"/>
              </a:buClr>
              <a:buFont typeface="Arial" pitchFamily="34" charset="0"/>
              <a:buChar char="•"/>
              <a:defRPr/>
            </a:pPr>
            <a:r>
              <a:rPr lang="en-GB" sz="1000" dirty="0"/>
              <a:t>Ural River Delta</a:t>
            </a:r>
          </a:p>
          <a:p>
            <a:pPr marL="95250" indent="-95250">
              <a:buClr>
                <a:srgbClr val="009999"/>
              </a:buClr>
              <a:buFont typeface="Arial" pitchFamily="34" charset="0"/>
              <a:buChar char="•"/>
              <a:defRPr/>
            </a:pPr>
            <a:r>
              <a:rPr lang="en-GB" sz="1000" dirty="0" err="1"/>
              <a:t>Koibagar-Tyuntyugur</a:t>
            </a:r>
            <a:r>
              <a:rPr lang="en-GB" sz="1000" dirty="0"/>
              <a:t> Lake System</a:t>
            </a:r>
          </a:p>
          <a:p>
            <a:pPr marL="95250" indent="-95250">
              <a:buClr>
                <a:srgbClr val="009999"/>
              </a:buClr>
              <a:buFont typeface="Arial" pitchFamily="34" charset="0"/>
              <a:buChar char="•"/>
              <a:defRPr/>
            </a:pPr>
            <a:r>
              <a:rPr lang="en-US" sz="1000" dirty="0" err="1"/>
              <a:t>Kulykol-Taldykol</a:t>
            </a:r>
            <a:r>
              <a:rPr lang="en-US" sz="1000" dirty="0"/>
              <a:t> Lake System</a:t>
            </a:r>
          </a:p>
          <a:p>
            <a:pPr marL="95250" indent="-95250">
              <a:buClr>
                <a:srgbClr val="009999"/>
              </a:buClr>
              <a:buFont typeface="Arial" pitchFamily="34" charset="0"/>
              <a:buChar char="•"/>
              <a:defRPr/>
            </a:pPr>
            <a:r>
              <a:rPr lang="en-GB" sz="1000" dirty="0" err="1"/>
              <a:t>Naurzum</a:t>
            </a:r>
            <a:r>
              <a:rPr lang="en-GB" sz="1000" dirty="0"/>
              <a:t> Lake System</a:t>
            </a:r>
          </a:p>
          <a:p>
            <a:pPr marL="95250" indent="-95250">
              <a:buClr>
                <a:srgbClr val="009999"/>
              </a:buClr>
              <a:buFont typeface="Arial" pitchFamily="34" charset="0"/>
              <a:buChar char="•"/>
              <a:defRPr/>
            </a:pPr>
            <a:r>
              <a:rPr lang="en-GB" sz="1000" dirty="0" err="1"/>
              <a:t>Zharsor-Urkash</a:t>
            </a:r>
            <a:r>
              <a:rPr lang="en-GB" sz="1000" dirty="0"/>
              <a:t> Lake System</a:t>
            </a:r>
          </a:p>
          <a:p>
            <a:pPr marL="95250" indent="-95250">
              <a:buClr>
                <a:srgbClr val="009999"/>
              </a:buClr>
              <a:buFont typeface="Arial" pitchFamily="34" charset="0"/>
              <a:buChar char="•"/>
              <a:defRPr/>
            </a:pPr>
            <a:r>
              <a:rPr lang="en-GB" sz="1000" dirty="0" err="1"/>
              <a:t>Alakol-Sasykkol</a:t>
            </a:r>
            <a:r>
              <a:rPr lang="en-GB" sz="1000" dirty="0"/>
              <a:t> Lakes System</a:t>
            </a:r>
          </a:p>
          <a:p>
            <a:pPr marL="95250" indent="-95250">
              <a:buClr>
                <a:srgbClr val="009999"/>
              </a:buClr>
              <a:buFont typeface="Arial" pitchFamily="34" charset="0"/>
              <a:buChar char="•"/>
              <a:defRPr/>
            </a:pPr>
            <a:r>
              <a:rPr lang="en-GB" sz="1000" dirty="0"/>
              <a:t>Ili River Delta</a:t>
            </a:r>
          </a:p>
          <a:p>
            <a:pPr marL="95250" indent="-95250">
              <a:buClr>
                <a:srgbClr val="009999"/>
              </a:buClr>
              <a:buFont typeface="Arial" pitchFamily="34" charset="0"/>
              <a:buChar char="•"/>
              <a:defRPr/>
            </a:pPr>
            <a:r>
              <a:rPr lang="en-GB" sz="1000" dirty="0"/>
              <a:t>Lakes of the lower </a:t>
            </a:r>
            <a:r>
              <a:rPr lang="en-GB" sz="1000" dirty="0" err="1"/>
              <a:t>Turgay</a:t>
            </a:r>
            <a:r>
              <a:rPr lang="en-GB" sz="1000" dirty="0"/>
              <a:t> and </a:t>
            </a:r>
            <a:r>
              <a:rPr lang="en-GB" sz="1000" dirty="0" err="1"/>
              <a:t>Irgiz</a:t>
            </a:r>
            <a:endParaRPr lang="en-GB" sz="1000" dirty="0"/>
          </a:p>
          <a:p>
            <a:pPr marL="95250" indent="-95250">
              <a:buClr>
                <a:srgbClr val="009999"/>
              </a:buClr>
              <a:buFont typeface="Arial" pitchFamily="34" charset="0"/>
              <a:buChar char="•"/>
              <a:defRPr/>
            </a:pPr>
            <a:r>
              <a:rPr lang="en-GB" sz="1000" dirty="0"/>
              <a:t>Lesser Aral Sea and Delta of the </a:t>
            </a:r>
            <a:r>
              <a:rPr lang="en-GB" sz="1000" dirty="0" err="1"/>
              <a:t>Syrdarya</a:t>
            </a:r>
            <a:r>
              <a:rPr lang="en-GB" sz="1000" dirty="0"/>
              <a:t> River</a:t>
            </a:r>
          </a:p>
          <a:p>
            <a:pPr>
              <a:defRPr/>
            </a:pPr>
            <a:r>
              <a:rPr lang="en-GB" sz="1000" dirty="0"/>
              <a:t> </a:t>
            </a:r>
          </a:p>
          <a:p>
            <a:pPr>
              <a:defRPr/>
            </a:pPr>
            <a:r>
              <a:rPr lang="en-GB" sz="1000" b="1" dirty="0">
                <a:solidFill>
                  <a:srgbClr val="008080"/>
                </a:solidFill>
              </a:rPr>
              <a:t>Kyrgyz </a:t>
            </a:r>
            <a:r>
              <a:rPr lang="en-GB" sz="1000" b="1" dirty="0" smtClean="0">
                <a:solidFill>
                  <a:srgbClr val="008080"/>
                </a:solidFill>
              </a:rPr>
              <a:t>Republic (2003, 3)</a:t>
            </a:r>
            <a:endParaRPr lang="en-GB" sz="1000" b="1" dirty="0">
              <a:solidFill>
                <a:srgbClr val="008080"/>
              </a:solidFill>
            </a:endParaRPr>
          </a:p>
          <a:p>
            <a:pPr marL="95250" indent="-95250">
              <a:buClr>
                <a:srgbClr val="009999"/>
              </a:buClr>
              <a:buFont typeface="Arial" pitchFamily="34" charset="0"/>
              <a:buChar char="•"/>
              <a:defRPr/>
            </a:pPr>
            <a:r>
              <a:rPr lang="en-GB" sz="1000" dirty="0" err="1"/>
              <a:t>Isky-Kul Reserve &amp; Lake Isyk-Kul</a:t>
            </a:r>
          </a:p>
          <a:p>
            <a:pPr marL="95250" indent="-95250">
              <a:buClr>
                <a:srgbClr val="009999"/>
              </a:buClr>
              <a:buFont typeface="Arial" pitchFamily="34" charset="0"/>
              <a:buChar char="•"/>
              <a:defRPr/>
            </a:pPr>
            <a:r>
              <a:rPr lang="en-GB" sz="1000" dirty="0" err="1"/>
              <a:t>Chatyr</a:t>
            </a:r>
            <a:r>
              <a:rPr lang="en-GB" sz="1000" dirty="0"/>
              <a:t> </a:t>
            </a:r>
            <a:r>
              <a:rPr lang="en-GB" sz="1000" dirty="0" err="1"/>
              <a:t>Kul</a:t>
            </a:r>
            <a:endParaRPr lang="en-GB" sz="1000" dirty="0"/>
          </a:p>
          <a:p>
            <a:pPr marL="95250" indent="-95250">
              <a:buClr>
                <a:srgbClr val="009999"/>
              </a:buClr>
              <a:buFont typeface="Arial" pitchFamily="34" charset="0"/>
              <a:buChar char="•"/>
              <a:defRPr/>
            </a:pPr>
            <a:r>
              <a:rPr lang="en-GB" sz="1000" dirty="0"/>
              <a:t>Son-</a:t>
            </a:r>
            <a:r>
              <a:rPr lang="en-GB" sz="1000" dirty="0" err="1"/>
              <a:t>Kul</a:t>
            </a:r>
            <a:endParaRPr lang="en-GB" sz="1000" dirty="0"/>
          </a:p>
          <a:p>
            <a:pPr>
              <a:defRPr/>
            </a:pPr>
            <a:r>
              <a:rPr lang="en-GB" sz="1000" dirty="0"/>
              <a:t> </a:t>
            </a:r>
          </a:p>
          <a:p>
            <a:pPr>
              <a:defRPr/>
            </a:pPr>
            <a:r>
              <a:rPr lang="en-GB" sz="1000" b="1" dirty="0" smtClean="0">
                <a:solidFill>
                  <a:srgbClr val="008080"/>
                </a:solidFill>
              </a:rPr>
              <a:t>Tajikistan (2001, 5)</a:t>
            </a:r>
            <a:endParaRPr lang="en-GB" sz="1000" b="1" dirty="0">
              <a:solidFill>
                <a:srgbClr val="008080"/>
              </a:solidFill>
            </a:endParaRPr>
          </a:p>
          <a:p>
            <a:pPr marL="95250" indent="-95250">
              <a:buClr>
                <a:srgbClr val="009999"/>
              </a:buClr>
              <a:buFont typeface="Arial" pitchFamily="34" charset="0"/>
              <a:buChar char="•"/>
              <a:defRPr/>
            </a:pPr>
            <a:r>
              <a:rPr lang="en-GB" sz="1000" dirty="0" err="1"/>
              <a:t>Karakul Lake</a:t>
            </a:r>
          </a:p>
          <a:p>
            <a:pPr marL="95250" indent="-95250">
              <a:buClr>
                <a:srgbClr val="009999"/>
              </a:buClr>
              <a:buFont typeface="Arial" pitchFamily="34" charset="0"/>
              <a:buChar char="•"/>
              <a:defRPr/>
            </a:pPr>
            <a:r>
              <a:rPr lang="en-GB" sz="1000" dirty="0" err="1"/>
              <a:t>Kayrakum Reservoir</a:t>
            </a:r>
          </a:p>
          <a:p>
            <a:pPr marL="95250" indent="-95250">
              <a:buClr>
                <a:srgbClr val="009999"/>
              </a:buClr>
              <a:buFont typeface="Arial" pitchFamily="34" charset="0"/>
              <a:buChar char="•"/>
              <a:defRPr/>
            </a:pPr>
            <a:r>
              <a:rPr lang="en-GB" sz="1000" dirty="0" err="1"/>
              <a:t>Lower part of Pyandj River</a:t>
            </a:r>
          </a:p>
          <a:p>
            <a:pPr marL="95250" indent="-95250">
              <a:buClr>
                <a:srgbClr val="009999"/>
              </a:buClr>
              <a:buFont typeface="Arial" pitchFamily="34" charset="0"/>
              <a:buChar char="•"/>
              <a:defRPr/>
            </a:pPr>
            <a:r>
              <a:rPr lang="en-GB" sz="1000" dirty="0" err="1"/>
              <a:t>Shorkul and Rangkul Lakes</a:t>
            </a:r>
          </a:p>
          <a:p>
            <a:pPr marL="95250" indent="-95250">
              <a:buClr>
                <a:srgbClr val="009999"/>
              </a:buClr>
              <a:buFont typeface="Arial" pitchFamily="34" charset="0"/>
              <a:buChar char="•"/>
              <a:defRPr/>
            </a:pPr>
            <a:r>
              <a:rPr lang="en-GB" sz="1000" dirty="0" err="1"/>
              <a:t>Zorkul Lake</a:t>
            </a:r>
          </a:p>
          <a:p>
            <a:pPr>
              <a:defRPr/>
            </a:pPr>
            <a:r>
              <a:rPr lang="en-GB" sz="1000" dirty="0"/>
              <a:t> </a:t>
            </a:r>
          </a:p>
          <a:p>
            <a:pPr>
              <a:defRPr/>
            </a:pPr>
            <a:r>
              <a:rPr lang="en-GB" sz="1000" b="1" dirty="0" smtClean="0">
                <a:solidFill>
                  <a:srgbClr val="008080"/>
                </a:solidFill>
              </a:rPr>
              <a:t>Turkmenistan (2009, 1)</a:t>
            </a:r>
            <a:endParaRPr lang="en-GB" sz="1000" dirty="0">
              <a:solidFill>
                <a:srgbClr val="008080"/>
              </a:solidFill>
            </a:endParaRPr>
          </a:p>
          <a:p>
            <a:pPr marL="95250" indent="-95250">
              <a:buClr>
                <a:srgbClr val="009999"/>
              </a:buClr>
              <a:buFont typeface="Arial" pitchFamily="34" charset="0"/>
              <a:buChar char="•"/>
              <a:defRPr/>
            </a:pPr>
            <a:r>
              <a:rPr lang="en-GB" sz="1000" dirty="0" err="1"/>
              <a:t>Turkmenbashy Bay</a:t>
            </a:r>
          </a:p>
          <a:p>
            <a:pPr>
              <a:defRPr/>
            </a:pPr>
            <a:r>
              <a:rPr lang="en-GB" sz="1000" dirty="0"/>
              <a:t> </a:t>
            </a:r>
          </a:p>
          <a:p>
            <a:pPr>
              <a:defRPr/>
            </a:pPr>
            <a:r>
              <a:rPr lang="en-GB" sz="1000" b="1" dirty="0" smtClean="0">
                <a:solidFill>
                  <a:srgbClr val="008080"/>
                </a:solidFill>
              </a:rPr>
              <a:t>Uzbekistan (2002, 2)</a:t>
            </a:r>
            <a:endParaRPr lang="en-GB" sz="1000" dirty="0">
              <a:solidFill>
                <a:srgbClr val="008080"/>
              </a:solidFill>
            </a:endParaRPr>
          </a:p>
          <a:p>
            <a:pPr marL="95250" indent="-95250">
              <a:buClr>
                <a:srgbClr val="009999"/>
              </a:buClr>
              <a:buFont typeface="Arial" pitchFamily="34" charset="0"/>
              <a:buChar char="•"/>
              <a:defRPr/>
            </a:pPr>
            <a:r>
              <a:rPr lang="en-GB" sz="1000" dirty="0" err="1"/>
              <a:t>Lake Dengizkul</a:t>
            </a:r>
          </a:p>
          <a:p>
            <a:pPr marL="95250" indent="-95250">
              <a:buClr>
                <a:srgbClr val="009999"/>
              </a:buClr>
              <a:buFont typeface="Arial" pitchFamily="34" charset="0"/>
              <a:buChar char="•"/>
              <a:defRPr/>
            </a:pPr>
            <a:r>
              <a:rPr lang="en-GB" sz="1000" dirty="0" err="1"/>
              <a:t>Aydar-Arnasay Lakes system</a:t>
            </a:r>
          </a:p>
        </p:txBody>
      </p:sp>
      <p:pic>
        <p:nvPicPr>
          <p:cNvPr id="11282"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605588" y="3414713"/>
            <a:ext cx="196850"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83"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786188" y="1631950"/>
            <a:ext cx="196850" cy="214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84"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86125" y="2241550"/>
            <a:ext cx="196850" cy="214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85" name="Picture 22"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06788" y="2173288"/>
            <a:ext cx="196850"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86" name="Picture 23"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706813" y="2070100"/>
            <a:ext cx="196850" cy="214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87"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580063" y="4713288"/>
            <a:ext cx="196850"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88"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435600" y="3646488"/>
            <a:ext cx="196850"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89"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987675" y="3573463"/>
            <a:ext cx="195263"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90" name="Picture 21" descr="ramsar log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76600" y="3068638"/>
            <a:ext cx="196850" cy="2143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1" descr="ramsa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061" y="87422"/>
            <a:ext cx="960751" cy="104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373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298" y="5013176"/>
            <a:ext cx="925252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3"/>
          <p:cNvSpPr txBox="1">
            <a:spLocks/>
          </p:cNvSpPr>
          <p:nvPr/>
        </p:nvSpPr>
        <p:spPr>
          <a:xfrm>
            <a:off x="730866" y="237855"/>
            <a:ext cx="6264696" cy="9678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1"/>
                </a:solidFill>
                <a:latin typeface="Trebuchet MS" panose="020B0603020202020204" pitchFamily="34" charset="0"/>
                <a:ea typeface="+mj-ea"/>
                <a:cs typeface="+mj-cs"/>
              </a:defRPr>
            </a:lvl1pPr>
          </a:lstStyle>
          <a:p>
            <a:r>
              <a:rPr lang="ru-RU" sz="2800" dirty="0">
                <a:solidFill>
                  <a:srgbClr val="008080"/>
                </a:solidFill>
                <a:cs typeface="+mn-cs"/>
              </a:rPr>
              <a:t>Деятельность Рамсарской конвенции в Центральной </a:t>
            </a:r>
            <a:r>
              <a:rPr lang="ru-RU" sz="2800" dirty="0" smtClean="0">
                <a:solidFill>
                  <a:srgbClr val="008080"/>
                </a:solidFill>
                <a:cs typeface="+mn-cs"/>
              </a:rPr>
              <a:t>Азии</a:t>
            </a:r>
            <a:endParaRPr lang="en-GB" sz="2800" dirty="0">
              <a:solidFill>
                <a:srgbClr val="008080"/>
              </a:solidFill>
              <a:cs typeface="+mn-cs"/>
            </a:endParaRPr>
          </a:p>
        </p:txBody>
      </p:sp>
      <p:grpSp>
        <p:nvGrpSpPr>
          <p:cNvPr id="11" name="Group 10"/>
          <p:cNvGrpSpPr/>
          <p:nvPr/>
        </p:nvGrpSpPr>
        <p:grpSpPr>
          <a:xfrm>
            <a:off x="557440" y="1488976"/>
            <a:ext cx="8485516" cy="2276608"/>
            <a:chOff x="557440" y="1488976"/>
            <a:chExt cx="8485516" cy="2276608"/>
          </a:xfrm>
        </p:grpSpPr>
        <p:sp>
          <p:nvSpPr>
            <p:cNvPr id="3" name="TextBox 2"/>
            <p:cNvSpPr txBox="1"/>
            <p:nvPr/>
          </p:nvSpPr>
          <p:spPr>
            <a:xfrm>
              <a:off x="557440" y="1534204"/>
              <a:ext cx="6102792" cy="2231380"/>
            </a:xfrm>
            <a:prstGeom prst="rect">
              <a:avLst/>
            </a:prstGeom>
            <a:noFill/>
          </p:spPr>
          <p:txBody>
            <a:bodyPr wrap="square" rtlCol="0">
              <a:spAutoFit/>
            </a:bodyPr>
            <a:lstStyle/>
            <a:p>
              <a:r>
                <a:rPr lang="ru-RU" sz="1900" b="1" dirty="0" smtClean="0">
                  <a:solidFill>
                    <a:srgbClr val="008080"/>
                  </a:solidFill>
                </a:rPr>
                <a:t>Проекты</a:t>
              </a:r>
              <a:r>
                <a:rPr lang="en-GB" sz="1900" b="1" dirty="0" smtClean="0">
                  <a:solidFill>
                    <a:srgbClr val="008080"/>
                  </a:solidFill>
                </a:rPr>
                <a:t>:</a:t>
              </a:r>
              <a:endParaRPr lang="en-GB" sz="1900" b="1" dirty="0">
                <a:solidFill>
                  <a:srgbClr val="008080"/>
                </a:solidFill>
              </a:endParaRPr>
            </a:p>
            <a:p>
              <a:r>
                <a:rPr lang="ru-RU" sz="1500" dirty="0"/>
                <a:t>2003: Экологическая оценка, разработка руководства по управлению и поддержка по включению озер Сон-Куль и Чатыр-Куль (Кыргызстан) в Рамсарский список водно-болотных угодий международного значения;</a:t>
              </a:r>
              <a:endParaRPr lang="en-GB" sz="1500" dirty="0"/>
            </a:p>
            <a:p>
              <a:r>
                <a:rPr lang="ru-RU" sz="1500" dirty="0"/>
                <a:t>2005: Подготовка основных документов для присоединения Казахстана к Рамсарской конвенции о водно-болотных угодьях;</a:t>
              </a:r>
              <a:endParaRPr lang="en-GB" sz="1500" dirty="0"/>
            </a:p>
            <a:p>
              <a:r>
                <a:rPr lang="ru-RU" sz="1500" dirty="0"/>
                <a:t>2006: Разработка Национальной стратегии по сохранению водно-болотных угодий Кыргызстана; </a:t>
              </a:r>
              <a:endParaRPr lang="en-GB" sz="1500" dirty="0"/>
            </a:p>
          </p:txBody>
        </p:sp>
        <p:sp>
          <p:nvSpPr>
            <p:cNvPr id="4" name="TextBox 3"/>
            <p:cNvSpPr txBox="1"/>
            <p:nvPr/>
          </p:nvSpPr>
          <p:spPr>
            <a:xfrm>
              <a:off x="7558561" y="2978208"/>
              <a:ext cx="1484395" cy="400110"/>
            </a:xfrm>
            <a:prstGeom prst="rect">
              <a:avLst/>
            </a:prstGeom>
            <a:noFill/>
          </p:spPr>
          <p:txBody>
            <a:bodyPr wrap="square" rtlCol="0">
              <a:spAutoFit/>
            </a:bodyPr>
            <a:lstStyle/>
            <a:p>
              <a:pPr algn="r"/>
              <a:r>
                <a:rPr lang="en-GB" sz="1000" dirty="0" smtClean="0"/>
                <a:t>Ili River Delta Ramsar Site</a:t>
              </a:r>
              <a:endParaRPr lang="en-GB" sz="1000" dirty="0"/>
            </a:p>
          </p:txBody>
        </p:sp>
        <p:pic>
          <p:nvPicPr>
            <p:cNvPr id="2055" name="Picture 7" descr="C:\Users\YoungL\Desktop\IMG_678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22132" y="1488976"/>
              <a:ext cx="2381878" cy="1505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557440" y="5421843"/>
            <a:ext cx="8563692" cy="1414962"/>
            <a:chOff x="557440" y="5421843"/>
            <a:chExt cx="8563692" cy="1414962"/>
          </a:xfrm>
        </p:grpSpPr>
        <p:pic>
          <p:nvPicPr>
            <p:cNvPr id="2052" name="Picture 4" descr="D:\Home\My Documents\Meetings\2012\2012_11_19 (Bishkek)\Photos\IMG_1266.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73754" y="5421843"/>
              <a:ext cx="2469708" cy="1386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636737" y="6590584"/>
              <a:ext cx="1484395" cy="246221"/>
            </a:xfrm>
            <a:prstGeom prst="rect">
              <a:avLst/>
            </a:prstGeom>
            <a:noFill/>
          </p:spPr>
          <p:txBody>
            <a:bodyPr wrap="square" rtlCol="0">
              <a:spAutoFit/>
            </a:bodyPr>
            <a:lstStyle/>
            <a:p>
              <a:pPr algn="r"/>
              <a:r>
                <a:rPr lang="en-GB" sz="1000" dirty="0" smtClean="0"/>
                <a:t>Issyk Kul Ramsar Site</a:t>
              </a:r>
              <a:endParaRPr lang="en-GB" sz="1000" dirty="0"/>
            </a:p>
          </p:txBody>
        </p:sp>
        <p:sp>
          <p:nvSpPr>
            <p:cNvPr id="19" name="TextBox 18"/>
            <p:cNvSpPr txBox="1"/>
            <p:nvPr/>
          </p:nvSpPr>
          <p:spPr>
            <a:xfrm>
              <a:off x="557440" y="5586066"/>
              <a:ext cx="4158576" cy="1123384"/>
            </a:xfrm>
            <a:prstGeom prst="rect">
              <a:avLst/>
            </a:prstGeom>
            <a:noFill/>
          </p:spPr>
          <p:txBody>
            <a:bodyPr wrap="square" rtlCol="0">
              <a:spAutoFit/>
            </a:bodyPr>
            <a:lstStyle/>
            <a:p>
              <a:r>
                <a:rPr lang="ru-RU" sz="1900" b="1" dirty="0" smtClean="0">
                  <a:solidFill>
                    <a:srgbClr val="008080"/>
                  </a:solidFill>
                </a:rPr>
                <a:t>Семинары</a:t>
              </a:r>
              <a:r>
                <a:rPr lang="en-GB" sz="1900" b="1" dirty="0" smtClean="0">
                  <a:solidFill>
                    <a:srgbClr val="008080"/>
                  </a:solidFill>
                </a:rPr>
                <a:t>:</a:t>
              </a:r>
              <a:endParaRPr lang="en-GB" sz="1900" b="1" dirty="0">
                <a:solidFill>
                  <a:srgbClr val="008080"/>
                </a:solidFill>
              </a:endParaRPr>
            </a:p>
            <a:p>
              <a:r>
                <a:rPr lang="ru-RU" sz="1600" dirty="0" smtClean="0"/>
                <a:t>Национальные и региональные семинары</a:t>
              </a:r>
              <a:r>
                <a:rPr lang="ru-RU" sz="1600" dirty="0"/>
                <a:t>: </a:t>
              </a:r>
              <a:r>
                <a:rPr lang="ru-RU" sz="1600" dirty="0" smtClean="0"/>
                <a:t>Бишкек (2012); </a:t>
              </a:r>
              <a:r>
                <a:rPr lang="ru-RU" sz="1600" dirty="0"/>
                <a:t>Бишкек (</a:t>
              </a:r>
              <a:r>
                <a:rPr lang="ru-RU" sz="1600" dirty="0" smtClean="0"/>
                <a:t>2015); Душанбе (2015)</a:t>
              </a:r>
              <a:endParaRPr lang="en-GB" sz="1600" dirty="0"/>
            </a:p>
          </p:txBody>
        </p:sp>
      </p:grpSp>
      <p:grpSp>
        <p:nvGrpSpPr>
          <p:cNvPr id="12" name="Group 11"/>
          <p:cNvGrpSpPr/>
          <p:nvPr/>
        </p:nvGrpSpPr>
        <p:grpSpPr>
          <a:xfrm>
            <a:off x="557440" y="3179086"/>
            <a:ext cx="8335527" cy="2725245"/>
            <a:chOff x="557440" y="3179086"/>
            <a:chExt cx="8335527" cy="2725245"/>
          </a:xfrm>
        </p:grpSpPr>
        <p:pic>
          <p:nvPicPr>
            <p:cNvPr id="2051"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882844">
              <a:off x="7580421" y="4044373"/>
              <a:ext cx="1312546" cy="1859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rot="20574205">
              <a:off x="6424467" y="3179086"/>
              <a:ext cx="1251197" cy="1775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0" name="TextBox 19"/>
            <p:cNvSpPr txBox="1"/>
            <p:nvPr/>
          </p:nvSpPr>
          <p:spPr>
            <a:xfrm>
              <a:off x="557440" y="3851806"/>
              <a:ext cx="6102792" cy="1615827"/>
            </a:xfrm>
            <a:prstGeom prst="rect">
              <a:avLst/>
            </a:prstGeom>
            <a:noFill/>
          </p:spPr>
          <p:txBody>
            <a:bodyPr wrap="square" rtlCol="0">
              <a:spAutoFit/>
            </a:bodyPr>
            <a:lstStyle/>
            <a:p>
              <a:pPr lvl="0"/>
              <a:r>
                <a:rPr lang="ru-RU" sz="1900" b="1" dirty="0" smtClean="0">
                  <a:solidFill>
                    <a:srgbClr val="008080"/>
                  </a:solidFill>
                </a:rPr>
                <a:t>Публикации</a:t>
              </a:r>
              <a:r>
                <a:rPr lang="en-GB" sz="1900" b="1" dirty="0" smtClean="0">
                  <a:solidFill>
                    <a:srgbClr val="008080"/>
                  </a:solidFill>
                </a:rPr>
                <a:t>:</a:t>
              </a:r>
              <a:endParaRPr lang="ru-RU" sz="1900" b="1" dirty="0" smtClean="0">
                <a:solidFill>
                  <a:srgbClr val="008080"/>
                </a:solidFill>
              </a:endParaRPr>
            </a:p>
            <a:p>
              <a:pPr lvl="0"/>
              <a:r>
                <a:rPr lang="ru-RU" sz="1600" dirty="0"/>
                <a:t>2012: Опубликование "Руководства по Рамсарской конвенции о водно-болотных угодьях в Центральной Азии» на Русском языке;</a:t>
              </a:r>
              <a:endParaRPr lang="en-GB" sz="1600" dirty="0"/>
            </a:p>
            <a:p>
              <a:pPr lvl="0"/>
              <a:r>
                <a:rPr lang="ru-RU" sz="1600" dirty="0"/>
                <a:t>2009-2016: Перевод различных публикаций и документов Рамсарской конвенции на Русский язык</a:t>
              </a:r>
              <a:r>
                <a:rPr lang="ru-RU" sz="1600" dirty="0" smtClean="0"/>
                <a:t>.</a:t>
              </a:r>
              <a:endParaRPr lang="en-GB" sz="1900" b="1" dirty="0">
                <a:solidFill>
                  <a:srgbClr val="008080"/>
                </a:solidFill>
              </a:endParaRPr>
            </a:p>
          </p:txBody>
        </p:sp>
      </p:grpSp>
      <p:sp>
        <p:nvSpPr>
          <p:cNvPr id="6" name="Rectangle 5"/>
          <p:cNvSpPr/>
          <p:nvPr/>
        </p:nvSpPr>
        <p:spPr>
          <a:xfrm>
            <a:off x="2286000" y="3105835"/>
            <a:ext cx="4572000" cy="369332"/>
          </a:xfrm>
          <a:prstGeom prst="rect">
            <a:avLst/>
          </a:prstGeom>
        </p:spPr>
        <p:txBody>
          <a:bodyPr>
            <a:spAutoFit/>
          </a:bodyPr>
          <a:lstStyle/>
          <a:p>
            <a:pPr lvl="0"/>
            <a:endParaRPr lang="en-GB" dirty="0"/>
          </a:p>
        </p:txBody>
      </p:sp>
    </p:spTree>
    <p:extLst>
      <p:ext uri="{BB962C8B-B14F-4D97-AF65-F5344CB8AC3E}">
        <p14:creationId xmlns:p14="http://schemas.microsoft.com/office/powerpoint/2010/main" val="154380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98" y="5013176"/>
            <a:ext cx="925252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693420" y="253621"/>
            <a:ext cx="6033494" cy="967841"/>
          </a:xfrm>
        </p:spPr>
        <p:txBody>
          <a:bodyPr>
            <a:noAutofit/>
          </a:bodyPr>
          <a:lstStyle/>
          <a:p>
            <a:r>
              <a:rPr lang="ru-RU" sz="3200" dirty="0" smtClean="0">
                <a:solidFill>
                  <a:srgbClr val="008080"/>
                </a:solidFill>
                <a:latin typeface="Arial" panose="020B0604020202020204" pitchFamily="34" charset="0"/>
                <a:ea typeface="+mn-ea"/>
                <a:cs typeface="Arial" panose="020B0604020202020204" pitchFamily="34" charset="0"/>
              </a:rPr>
              <a:t>Рамсарские региональные инициативы в Азии</a:t>
            </a:r>
            <a:endParaRPr lang="en-GB" sz="3200" dirty="0">
              <a:solidFill>
                <a:srgbClr val="008080"/>
              </a:solidFill>
              <a:latin typeface="Arial" panose="020B0604020202020204" pitchFamily="34" charset="0"/>
              <a:ea typeface="+mn-ea"/>
              <a:cs typeface="Arial" panose="020B0604020202020204" pitchFamily="34"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08"/>
          <a:stretch/>
        </p:blipFill>
        <p:spPr bwMode="auto">
          <a:xfrm>
            <a:off x="979579" y="1497415"/>
            <a:ext cx="724442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4054127" y="3165502"/>
            <a:ext cx="2783149" cy="2062800"/>
            <a:chOff x="3170647" y="3165502"/>
            <a:chExt cx="2783149" cy="2062800"/>
          </a:xfrm>
        </p:grpSpPr>
        <p:sp>
          <p:nvSpPr>
            <p:cNvPr id="9" name="Oval 8"/>
            <p:cNvSpPr/>
            <p:nvPr/>
          </p:nvSpPr>
          <p:spPr>
            <a:xfrm rot="2167068">
              <a:off x="3170647" y="3165502"/>
              <a:ext cx="1773509" cy="2062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4949928" y="3473675"/>
              <a:ext cx="1003868" cy="292388"/>
            </a:xfrm>
            <a:prstGeom prst="rect">
              <a:avLst/>
            </a:prstGeom>
            <a:noFill/>
          </p:spPr>
          <p:txBody>
            <a:bodyPr wrap="square" rtlCol="0">
              <a:spAutoFit/>
            </a:bodyPr>
            <a:lstStyle/>
            <a:p>
              <a:r>
                <a:rPr lang="ru-RU" sz="1300" b="1" dirty="0" smtClean="0">
                  <a:solidFill>
                    <a:srgbClr val="FF0000"/>
                  </a:solidFill>
                </a:rPr>
                <a:t>РРЦ-ВА</a:t>
              </a:r>
              <a:endParaRPr lang="en-GB" sz="1300" b="1" dirty="0">
                <a:solidFill>
                  <a:srgbClr val="FF0000"/>
                </a:solidFill>
              </a:endParaRPr>
            </a:p>
          </p:txBody>
        </p:sp>
      </p:grpSp>
      <p:grpSp>
        <p:nvGrpSpPr>
          <p:cNvPr id="13" name="Group 12"/>
          <p:cNvGrpSpPr/>
          <p:nvPr/>
        </p:nvGrpSpPr>
        <p:grpSpPr>
          <a:xfrm>
            <a:off x="4238145" y="1826120"/>
            <a:ext cx="3588370" cy="4736130"/>
            <a:chOff x="3386781" y="1826120"/>
            <a:chExt cx="3588370" cy="4736130"/>
          </a:xfrm>
        </p:grpSpPr>
        <p:sp>
          <p:nvSpPr>
            <p:cNvPr id="12" name="Oval 11"/>
            <p:cNvSpPr/>
            <p:nvPr/>
          </p:nvSpPr>
          <p:spPr>
            <a:xfrm rot="584537">
              <a:off x="3386781" y="1826120"/>
              <a:ext cx="3588370" cy="4736130"/>
            </a:xfrm>
            <a:prstGeom prst="ellipse">
              <a:avLst/>
            </a:prstGeom>
            <a:noFill/>
            <a:ln w="381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4804544" y="4717587"/>
              <a:ext cx="2016224" cy="692497"/>
            </a:xfrm>
            <a:prstGeom prst="rect">
              <a:avLst/>
            </a:prstGeom>
            <a:noFill/>
          </p:spPr>
          <p:txBody>
            <a:bodyPr wrap="square" rtlCol="0">
              <a:spAutoFit/>
            </a:bodyPr>
            <a:lstStyle/>
            <a:p>
              <a:pPr algn="r"/>
              <a:r>
                <a:rPr lang="ru-RU" sz="1300" b="1" dirty="0" smtClean="0">
                  <a:solidFill>
                    <a:srgbClr val="FFFF00"/>
                  </a:solidFill>
                </a:rPr>
                <a:t>Восточноазиатско-Австралазийский пролётный путь</a:t>
              </a:r>
              <a:endParaRPr lang="en-GB" sz="1300" b="1" dirty="0">
                <a:solidFill>
                  <a:srgbClr val="FFFF00"/>
                </a:solidFill>
              </a:endParaRPr>
            </a:p>
          </p:txBody>
        </p:sp>
      </p:grpSp>
      <p:grpSp>
        <p:nvGrpSpPr>
          <p:cNvPr id="16" name="Group 15"/>
          <p:cNvGrpSpPr/>
          <p:nvPr/>
        </p:nvGrpSpPr>
        <p:grpSpPr>
          <a:xfrm>
            <a:off x="2820207" y="3201708"/>
            <a:ext cx="1155509" cy="731348"/>
            <a:chOff x="1968843" y="3201708"/>
            <a:chExt cx="1155509" cy="731348"/>
          </a:xfrm>
        </p:grpSpPr>
        <p:sp>
          <p:nvSpPr>
            <p:cNvPr id="14" name="Oval 13"/>
            <p:cNvSpPr/>
            <p:nvPr/>
          </p:nvSpPr>
          <p:spPr>
            <a:xfrm>
              <a:off x="1968843" y="3201708"/>
              <a:ext cx="1155509" cy="731348"/>
            </a:xfrm>
            <a:prstGeom prst="ellipse">
              <a:avLst/>
            </a:prstGeom>
            <a:noFill/>
            <a:ln w="38100">
              <a:solidFill>
                <a:srgbClr val="00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1968843" y="3319166"/>
              <a:ext cx="1070332" cy="492443"/>
            </a:xfrm>
            <a:prstGeom prst="rect">
              <a:avLst/>
            </a:prstGeom>
            <a:noFill/>
          </p:spPr>
          <p:txBody>
            <a:bodyPr wrap="square" rtlCol="0">
              <a:spAutoFit/>
            </a:bodyPr>
            <a:lstStyle/>
            <a:p>
              <a:pPr algn="r"/>
              <a:r>
                <a:rPr lang="ru-RU" sz="1300" b="1" dirty="0" smtClean="0">
                  <a:solidFill>
                    <a:srgbClr val="003399"/>
                  </a:solidFill>
                </a:rPr>
                <a:t>Централ-ьная Азия</a:t>
              </a:r>
              <a:endParaRPr lang="en-GB" sz="1300" b="1" dirty="0">
                <a:solidFill>
                  <a:srgbClr val="003399"/>
                </a:solidFill>
              </a:endParaRPr>
            </a:p>
          </p:txBody>
        </p:sp>
      </p:grpSp>
      <p:grpSp>
        <p:nvGrpSpPr>
          <p:cNvPr id="17" name="Group 16"/>
          <p:cNvGrpSpPr/>
          <p:nvPr/>
        </p:nvGrpSpPr>
        <p:grpSpPr>
          <a:xfrm>
            <a:off x="4089822" y="4259215"/>
            <a:ext cx="1521406" cy="617541"/>
            <a:chOff x="3238458" y="4259215"/>
            <a:chExt cx="1521406" cy="617541"/>
          </a:xfrm>
        </p:grpSpPr>
        <p:sp>
          <p:nvSpPr>
            <p:cNvPr id="2" name="Oval 1"/>
            <p:cNvSpPr/>
            <p:nvPr/>
          </p:nvSpPr>
          <p:spPr>
            <a:xfrm rot="391700">
              <a:off x="3238458" y="4259215"/>
              <a:ext cx="546505" cy="617541"/>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3755996" y="4322123"/>
              <a:ext cx="1003868" cy="492443"/>
            </a:xfrm>
            <a:prstGeom prst="rect">
              <a:avLst/>
            </a:prstGeom>
            <a:noFill/>
          </p:spPr>
          <p:txBody>
            <a:bodyPr wrap="square" rtlCol="0">
              <a:spAutoFit/>
            </a:bodyPr>
            <a:lstStyle/>
            <a:p>
              <a:r>
                <a:rPr lang="ru-RU" sz="1300" b="1" dirty="0" smtClean="0">
                  <a:solidFill>
                    <a:srgbClr val="003399"/>
                  </a:solidFill>
                </a:rPr>
                <a:t>Индо-Бурма</a:t>
              </a:r>
              <a:endParaRPr lang="en-GB" sz="1300" b="1" dirty="0">
                <a:solidFill>
                  <a:srgbClr val="003399"/>
                </a:solidFill>
              </a:endParaRPr>
            </a:p>
          </p:txBody>
        </p:sp>
      </p:grpSp>
      <p:grpSp>
        <p:nvGrpSpPr>
          <p:cNvPr id="21" name="Group 20"/>
          <p:cNvGrpSpPr/>
          <p:nvPr/>
        </p:nvGrpSpPr>
        <p:grpSpPr>
          <a:xfrm>
            <a:off x="3148756" y="3883676"/>
            <a:ext cx="1071179" cy="1548025"/>
            <a:chOff x="3148756" y="3883676"/>
            <a:chExt cx="1071179" cy="1548025"/>
          </a:xfrm>
        </p:grpSpPr>
        <p:sp>
          <p:nvSpPr>
            <p:cNvPr id="19" name="Oval 18"/>
            <p:cNvSpPr/>
            <p:nvPr/>
          </p:nvSpPr>
          <p:spPr>
            <a:xfrm rot="1248597">
              <a:off x="3275672" y="3883676"/>
              <a:ext cx="792088" cy="1068714"/>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3148756" y="4939258"/>
              <a:ext cx="1071179" cy="492443"/>
            </a:xfrm>
            <a:prstGeom prst="rect">
              <a:avLst/>
            </a:prstGeom>
            <a:noFill/>
          </p:spPr>
          <p:txBody>
            <a:bodyPr wrap="square" rtlCol="0">
              <a:spAutoFit/>
            </a:bodyPr>
            <a:lstStyle/>
            <a:p>
              <a:r>
                <a:rPr lang="ru-RU" sz="1300" b="1" dirty="0" smtClean="0">
                  <a:solidFill>
                    <a:srgbClr val="7030A0"/>
                  </a:solidFill>
                </a:rPr>
                <a:t>Южная Азия</a:t>
              </a:r>
              <a:endParaRPr lang="en-GB" sz="1300" b="1" dirty="0">
                <a:solidFill>
                  <a:srgbClr val="7030A0"/>
                </a:solidFill>
              </a:endParaRPr>
            </a:p>
          </p:txBody>
        </p:sp>
      </p:grpSp>
    </p:spTree>
    <p:extLst>
      <p:ext uri="{BB962C8B-B14F-4D97-AF65-F5344CB8AC3E}">
        <p14:creationId xmlns:p14="http://schemas.microsoft.com/office/powerpoint/2010/main" val="417895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060456"/>
            <a:ext cx="9144000" cy="148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D:\Home\My Documents\Meetings\2015\2015_04_06 (Bishkek)\Photograph\IMG_1469.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r="3235" b="31765"/>
          <a:stretch/>
        </p:blipFill>
        <p:spPr bwMode="auto">
          <a:xfrm>
            <a:off x="204699" y="1412776"/>
            <a:ext cx="3998860" cy="21148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675167" y="269387"/>
            <a:ext cx="7056784" cy="9678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bg2">
                    <a:lumMod val="10000"/>
                  </a:schemeClr>
                </a:solidFill>
                <a:latin typeface="Aharoni" panose="02010803020104030203" pitchFamily="2" charset="-79"/>
                <a:ea typeface="+mj-ea"/>
                <a:cs typeface="Aharoni" panose="02010803020104030203" pitchFamily="2" charset="-79"/>
              </a:defRPr>
            </a:lvl1pPr>
          </a:lstStyle>
          <a:p>
            <a:r>
              <a:rPr lang="ru-RU" sz="2800" dirty="0" smtClean="0">
                <a:solidFill>
                  <a:srgbClr val="008080"/>
                </a:solidFill>
                <a:latin typeface="Trebuchet MS" panose="020B0603020202020204" pitchFamily="34" charset="0"/>
                <a:cs typeface="+mn-cs"/>
              </a:rPr>
              <a:t>Развитие Рамсарской региональной инициативы для Центральной Азии</a:t>
            </a:r>
            <a:endParaRPr lang="en-GB" sz="2800" dirty="0">
              <a:solidFill>
                <a:srgbClr val="008080"/>
              </a:solidFill>
              <a:latin typeface="Trebuchet MS" panose="020B0603020202020204" pitchFamily="34" charset="0"/>
              <a:cs typeface="+mn-cs"/>
            </a:endParaRPr>
          </a:p>
        </p:txBody>
      </p:sp>
      <p:sp>
        <p:nvSpPr>
          <p:cNvPr id="2" name="TextBox 1"/>
          <p:cNvSpPr txBox="1"/>
          <p:nvPr/>
        </p:nvSpPr>
        <p:spPr>
          <a:xfrm>
            <a:off x="96744" y="3591262"/>
            <a:ext cx="2643524" cy="738664"/>
          </a:xfrm>
          <a:prstGeom prst="rect">
            <a:avLst/>
          </a:prstGeom>
          <a:noFill/>
        </p:spPr>
        <p:txBody>
          <a:bodyPr wrap="square" rtlCol="0">
            <a:spAutoFit/>
          </a:bodyPr>
          <a:lstStyle/>
          <a:p>
            <a:r>
              <a:rPr lang="ru-RU" sz="1300" dirty="0" smtClean="0"/>
              <a:t>Бишкек, Кыргызская Республика</a:t>
            </a:r>
            <a:r>
              <a:rPr lang="en-GB" sz="1300" dirty="0" smtClean="0"/>
              <a:t> </a:t>
            </a:r>
          </a:p>
          <a:p>
            <a:r>
              <a:rPr lang="en-GB" sz="1300" dirty="0" smtClean="0"/>
              <a:t>(</a:t>
            </a:r>
            <a:r>
              <a:rPr lang="ru-RU" sz="1300" dirty="0" smtClean="0"/>
              <a:t>апрель</a:t>
            </a:r>
            <a:r>
              <a:rPr lang="en-GB" sz="1300" dirty="0" smtClean="0"/>
              <a:t> 2015</a:t>
            </a:r>
            <a:r>
              <a:rPr lang="en-GB" sz="1600" dirty="0" smtClean="0"/>
              <a:t>)</a:t>
            </a:r>
            <a:endParaRPr lang="en-GB" sz="1600" dirty="0"/>
          </a:p>
        </p:txBody>
      </p:sp>
      <p:sp>
        <p:nvSpPr>
          <p:cNvPr id="7" name="TextBox 6"/>
          <p:cNvSpPr txBox="1"/>
          <p:nvPr/>
        </p:nvSpPr>
        <p:spPr>
          <a:xfrm>
            <a:off x="2564280" y="5179818"/>
            <a:ext cx="2871816" cy="492443"/>
          </a:xfrm>
          <a:prstGeom prst="rect">
            <a:avLst/>
          </a:prstGeom>
          <a:noFill/>
        </p:spPr>
        <p:txBody>
          <a:bodyPr wrap="square" rtlCol="0">
            <a:spAutoFit/>
          </a:bodyPr>
          <a:lstStyle/>
          <a:p>
            <a:r>
              <a:rPr lang="ru-RU" sz="1300" dirty="0" smtClean="0"/>
              <a:t>Пунта дель Эсте</a:t>
            </a:r>
            <a:r>
              <a:rPr lang="en-GB" sz="1300" dirty="0" smtClean="0"/>
              <a:t>,</a:t>
            </a:r>
            <a:r>
              <a:rPr lang="ru-RU" sz="1300" dirty="0" smtClean="0"/>
              <a:t> Уругвай</a:t>
            </a:r>
            <a:r>
              <a:rPr lang="en-GB" sz="1300" dirty="0" smtClean="0"/>
              <a:t>  </a:t>
            </a:r>
          </a:p>
          <a:p>
            <a:r>
              <a:rPr lang="en-GB" sz="1300" dirty="0" smtClean="0"/>
              <a:t>(</a:t>
            </a:r>
            <a:r>
              <a:rPr lang="ru-RU" sz="1300" dirty="0" smtClean="0"/>
              <a:t>июнь</a:t>
            </a:r>
            <a:r>
              <a:rPr lang="en-GB" sz="1300" dirty="0" smtClean="0"/>
              <a:t> 2015)</a:t>
            </a:r>
            <a:endParaRPr lang="en-GB" sz="1300" dirty="0"/>
          </a:p>
        </p:txBody>
      </p:sp>
      <p:sp>
        <p:nvSpPr>
          <p:cNvPr id="11" name="TextBox 10"/>
          <p:cNvSpPr txBox="1"/>
          <p:nvPr/>
        </p:nvSpPr>
        <p:spPr>
          <a:xfrm>
            <a:off x="5617624" y="6546200"/>
            <a:ext cx="3672408" cy="292388"/>
          </a:xfrm>
          <a:prstGeom prst="rect">
            <a:avLst/>
          </a:prstGeom>
          <a:noFill/>
        </p:spPr>
        <p:txBody>
          <a:bodyPr wrap="square" rtlCol="0">
            <a:spAutoFit/>
          </a:bodyPr>
          <a:lstStyle/>
          <a:p>
            <a:r>
              <a:rPr lang="ru-RU" sz="1300" dirty="0" smtClean="0"/>
              <a:t>Душанбе, Таджикистан</a:t>
            </a:r>
            <a:r>
              <a:rPr lang="en-GB" sz="1300" dirty="0" smtClean="0"/>
              <a:t> (</a:t>
            </a:r>
            <a:r>
              <a:rPr lang="ru-RU" sz="1300" dirty="0" smtClean="0"/>
              <a:t>ноябрь</a:t>
            </a:r>
            <a:r>
              <a:rPr lang="en-GB" sz="1300" dirty="0" smtClean="0"/>
              <a:t> 2015)</a:t>
            </a:r>
            <a:endParaRPr lang="en-GB" sz="1300" dirty="0"/>
          </a:p>
        </p:txBody>
      </p:sp>
      <p:pic>
        <p:nvPicPr>
          <p:cNvPr id="1026" name="Picture 2" descr="D:\Home\My Documents\COP's\COP12_Uruguay\Photographs\IMG_3942.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8092" r="5174"/>
          <a:stretch/>
        </p:blipFill>
        <p:spPr bwMode="auto">
          <a:xfrm>
            <a:off x="2652590" y="2837916"/>
            <a:ext cx="3996480" cy="2301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D:\Home\My Documents\Meetings\2015\2015_11_09 (Central Asia)\Photographs\IMG_5456.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24128" y="4332264"/>
            <a:ext cx="2983880" cy="223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7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orld Wetlands Day theme">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6738</TotalTime>
  <Words>1597</Words>
  <Application>Microsoft Office PowerPoint</Application>
  <PresentationFormat>On-screen Show (4:3)</PresentationFormat>
  <Paragraphs>152</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Усиление регионального сотрудничества по реализации Рамсарской конвенции о водно-болотных угодьях в Центральной Азии</vt:lpstr>
      <vt:lpstr>PowerPoint Presentation</vt:lpstr>
      <vt:lpstr>PowerPoint Presentation</vt:lpstr>
      <vt:lpstr>PowerPoint Presentation</vt:lpstr>
      <vt:lpstr>PowerPoint Presentation</vt:lpstr>
      <vt:lpstr>PowerPoint Presentation</vt:lpstr>
      <vt:lpstr>PowerPoint Presentation</vt:lpstr>
      <vt:lpstr>Рамсарские региональные инициативы в Азии</vt:lpstr>
      <vt:lpstr>PowerPoint Presentation</vt:lpstr>
      <vt:lpstr>PowerPoint Presentation</vt:lpstr>
      <vt:lpstr>PowerPoint Presentation</vt:lpstr>
      <vt:lpstr>PowerPoint Presentation</vt:lpstr>
    </vt:vector>
  </TitlesOfParts>
  <Company>IUCN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Ramsar\OsekuFrainierS</dc:creator>
  <cp:lastModifiedBy>Ramsar\YoungL</cp:lastModifiedBy>
  <cp:revision>522</cp:revision>
  <cp:lastPrinted>2014-10-29T11:04:23Z</cp:lastPrinted>
  <dcterms:created xsi:type="dcterms:W3CDTF">2014-10-13T08:22:54Z</dcterms:created>
  <dcterms:modified xsi:type="dcterms:W3CDTF">2016-05-24T04:07:44Z</dcterms:modified>
</cp:coreProperties>
</file>